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8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1.xml" ContentType="application/vnd.openxmlformats-officedocument.presentationml.notesSlide+xml"/>
  <Override PartName="/ppt/charts/chart9.xml" ContentType="application/vnd.openxmlformats-officedocument.drawingml.chart+xml"/>
  <Override PartName="/ppt/notesSlides/notesSlide22.xml" ContentType="application/vnd.openxmlformats-officedocument.presentationml.notesSlide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0" r:id="rId2"/>
    <p:sldId id="271" r:id="rId3"/>
    <p:sldId id="281" r:id="rId4"/>
    <p:sldId id="280" r:id="rId5"/>
    <p:sldId id="282" r:id="rId6"/>
    <p:sldId id="272" r:id="rId7"/>
    <p:sldId id="284" r:id="rId8"/>
    <p:sldId id="285" r:id="rId9"/>
    <p:sldId id="274" r:id="rId10"/>
    <p:sldId id="283" r:id="rId11"/>
    <p:sldId id="275" r:id="rId12"/>
    <p:sldId id="286" r:id="rId13"/>
    <p:sldId id="276" r:id="rId14"/>
    <p:sldId id="261" r:id="rId15"/>
    <p:sldId id="262" r:id="rId16"/>
    <p:sldId id="287" r:id="rId17"/>
    <p:sldId id="260" r:id="rId18"/>
    <p:sldId id="263" r:id="rId19"/>
    <p:sldId id="288" r:id="rId20"/>
    <p:sldId id="264" r:id="rId21"/>
    <p:sldId id="265" r:id="rId22"/>
    <p:sldId id="266" r:id="rId23"/>
    <p:sldId id="269" r:id="rId24"/>
    <p:sldId id="277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7" autoAdjust="0"/>
    <p:restoredTop sz="94582" autoAdjust="0"/>
  </p:normalViewPr>
  <p:slideViewPr>
    <p:cSldViewPr>
      <p:cViewPr varScale="1">
        <p:scale>
          <a:sx n="107" d="100"/>
          <a:sy n="107" d="100"/>
        </p:scale>
        <p:origin x="13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10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14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munkalap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munkalap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munkalap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munkalap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4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Y értékek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6"/>
            <c:spPr>
              <a:solidFill>
                <a:schemeClr val="accent1"/>
              </a:solidFill>
            </c:spPr>
          </c:marker>
          <c:dPt>
            <c:idx val="4"/>
            <c:marker>
              <c:spPr>
                <a:solidFill>
                  <a:schemeClr val="accent3">
                    <a:lumMod val="75000"/>
                  </a:schemeClr>
                </a:solidFill>
              </c:spPr>
            </c:marker>
            <c:bubble3D val="0"/>
          </c:dPt>
          <c:dPt>
            <c:idx val="5"/>
            <c:marker>
              <c:spPr>
                <a:solidFill>
                  <a:schemeClr val="accent3">
                    <a:lumMod val="75000"/>
                  </a:schemeClr>
                </a:solidFill>
              </c:spPr>
            </c:marker>
            <c:bubble3D val="0"/>
          </c:dPt>
          <c:dPt>
            <c:idx val="6"/>
            <c:marker>
              <c:spPr>
                <a:solidFill>
                  <a:schemeClr val="accent3">
                    <a:lumMod val="75000"/>
                  </a:schemeClr>
                </a:solidFill>
              </c:spPr>
            </c:marker>
            <c:bubble3D val="0"/>
          </c:dPt>
          <c:dPt>
            <c:idx val="7"/>
            <c:marker>
              <c:spPr>
                <a:solidFill>
                  <a:schemeClr val="accent3">
                    <a:lumMod val="75000"/>
                  </a:schemeClr>
                </a:solidFill>
              </c:spPr>
            </c:marker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A1R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A2R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A3R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500000000000001E-2"/>
                  <c:y val="3.7037037037037099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A4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K1R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K2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K3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K4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Munka1!$A$2:$A$9</c:f>
              <c:numCache>
                <c:formatCode>0.00</c:formatCode>
                <c:ptCount val="8"/>
                <c:pt idx="0">
                  <c:v>3.93</c:v>
                </c:pt>
                <c:pt idx="1">
                  <c:v>4.1499999999999986</c:v>
                </c:pt>
                <c:pt idx="2">
                  <c:v>3.73</c:v>
                </c:pt>
                <c:pt idx="3">
                  <c:v>3.36</c:v>
                </c:pt>
                <c:pt idx="4">
                  <c:v>2.62</c:v>
                </c:pt>
                <c:pt idx="5">
                  <c:v>3.58</c:v>
                </c:pt>
                <c:pt idx="6">
                  <c:v>3.28</c:v>
                </c:pt>
                <c:pt idx="7">
                  <c:v>3.59</c:v>
                </c:pt>
              </c:numCache>
            </c:numRef>
          </c:xVal>
          <c:yVal>
            <c:numRef>
              <c:f>Munka1!$B$2:$B$9</c:f>
              <c:numCache>
                <c:formatCode>0.00</c:formatCode>
                <c:ptCount val="8"/>
                <c:pt idx="0">
                  <c:v>3.86</c:v>
                </c:pt>
                <c:pt idx="1">
                  <c:v>4.26</c:v>
                </c:pt>
                <c:pt idx="2">
                  <c:v>4.05</c:v>
                </c:pt>
                <c:pt idx="3">
                  <c:v>3.68</c:v>
                </c:pt>
                <c:pt idx="4">
                  <c:v>2.86</c:v>
                </c:pt>
                <c:pt idx="5">
                  <c:v>3.71</c:v>
                </c:pt>
                <c:pt idx="6">
                  <c:v>3.47</c:v>
                </c:pt>
                <c:pt idx="7">
                  <c:v>3.86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143288"/>
        <c:axId val="331142112"/>
      </c:scatterChart>
      <c:valAx>
        <c:axId val="331143288"/>
        <c:scaling>
          <c:orientation val="minMax"/>
          <c:max val="5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sz="2000" dirty="0" err="1" smtClean="0"/>
                  <a:t>before</a:t>
                </a:r>
                <a:endParaRPr lang="hu-HU" sz="2000" dirty="0"/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331142112"/>
        <c:crossesAt val="3"/>
        <c:crossBetween val="midCat"/>
      </c:valAx>
      <c:valAx>
        <c:axId val="331142112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sz="2000" dirty="0" smtClean="0"/>
                  <a:t>after</a:t>
                </a:r>
                <a:endParaRPr lang="hu-HU" sz="2000" dirty="0"/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331143288"/>
        <c:crossesAt val="3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Y értékek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7"/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xVal>
            <c:numRef>
              <c:f>Munka1!$A$2:$A$9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Munka1!$B$2:$B$9</c:f>
              <c:numCache>
                <c:formatCode>General</c:formatCode>
                <c:ptCount val="8"/>
                <c:pt idx="0">
                  <c:v>4</c:v>
                </c:pt>
                <c:pt idx="1">
                  <c:v>2</c:v>
                </c:pt>
                <c:pt idx="2">
                  <c:v>8</c:v>
                </c:pt>
                <c:pt idx="3">
                  <c:v>1</c:v>
                </c:pt>
                <c:pt idx="4">
                  <c:v>7</c:v>
                </c:pt>
                <c:pt idx="5">
                  <c:v>6</c:v>
                </c:pt>
                <c:pt idx="6">
                  <c:v>3</c:v>
                </c:pt>
                <c:pt idx="7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6878944"/>
        <c:axId val="336881296"/>
      </c:scatterChart>
      <c:valAx>
        <c:axId val="336878944"/>
        <c:scaling>
          <c:orientation val="maxMin"/>
          <c:max val="8"/>
          <c:min val="1"/>
        </c:scaling>
        <c:delete val="0"/>
        <c:axPos val="t"/>
        <c:title>
          <c:tx>
            <c:rich>
              <a:bodyPr/>
              <a:lstStyle/>
              <a:p>
                <a:pPr>
                  <a:defRPr sz="2000"/>
                </a:pPr>
                <a:r>
                  <a:rPr lang="hu-HU" sz="2000" dirty="0" err="1" smtClean="0"/>
                  <a:t>Ranking</a:t>
                </a:r>
                <a:r>
                  <a:rPr lang="hu-HU" sz="2000" dirty="0" smtClean="0"/>
                  <a:t>, </a:t>
                </a:r>
                <a:r>
                  <a:rPr lang="hu-HU" sz="2000" dirty="0" err="1" smtClean="0"/>
                  <a:t>changes</a:t>
                </a:r>
                <a:r>
                  <a:rPr lang="hu-HU" sz="2000" baseline="0" dirty="0" smtClean="0"/>
                  <a:t> in attitudes</a:t>
                </a:r>
                <a:r>
                  <a:rPr lang="hu-HU" sz="2000" dirty="0" smtClean="0"/>
                  <a:t> </a:t>
                </a:r>
                <a:endParaRPr lang="hu-HU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6881296"/>
        <c:crosses val="autoZero"/>
        <c:crossBetween val="midCat"/>
        <c:majorUnit val="1"/>
      </c:valAx>
      <c:valAx>
        <c:axId val="336881296"/>
        <c:scaling>
          <c:orientation val="maxMin"/>
          <c:max val="8"/>
          <c:min val="1"/>
        </c:scaling>
        <c:delete val="0"/>
        <c:axPos val="r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5400000" vert="horz"/>
              <a:lstStyle/>
              <a:p>
                <a:pPr>
                  <a:defRPr sz="2000"/>
                </a:pPr>
                <a:r>
                  <a:rPr lang="hu-HU" sz="2000" dirty="0" err="1" smtClean="0"/>
                  <a:t>Ranking</a:t>
                </a:r>
                <a:r>
                  <a:rPr lang="hu-HU" sz="2000" dirty="0" smtClean="0"/>
                  <a:t>, </a:t>
                </a:r>
                <a:r>
                  <a:rPr lang="hu-HU" sz="2000" dirty="0" err="1" smtClean="0"/>
                  <a:t>changes</a:t>
                </a:r>
                <a:r>
                  <a:rPr lang="hu-HU" sz="2000" dirty="0" smtClean="0"/>
                  <a:t> in </a:t>
                </a:r>
                <a:r>
                  <a:rPr lang="hu-HU" sz="2000" dirty="0" err="1" smtClean="0"/>
                  <a:t>knowledge</a:t>
                </a:r>
                <a:endParaRPr lang="hu-HU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6878944"/>
        <c:crosses val="autoZero"/>
        <c:crossBetween val="midCat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006889763779499E-2"/>
          <c:y val="0.13391980169145501"/>
          <c:w val="0.86806824146981598"/>
          <c:h val="0.83462190142898796"/>
        </c:manualLayout>
      </c:layout>
      <c:scatterChart>
        <c:scatterStyle val="line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Y értékek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7"/>
          </c:marker>
          <c:trendline>
            <c:trendlineType val="linear"/>
            <c:dispRSqr val="0"/>
            <c:dispEq val="0"/>
          </c:trendline>
          <c:xVal>
            <c:numRef>
              <c:f>Munka1!$A$2:$A$19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9</c:v>
                </c:pt>
                <c:pt idx="8">
                  <c:v>10</c:v>
                </c:pt>
                <c:pt idx="9">
                  <c:v>1</c:v>
                </c:pt>
                <c:pt idx="10">
                  <c:v>11</c:v>
                </c:pt>
                <c:pt idx="11">
                  <c:v>13</c:v>
                </c:pt>
                <c:pt idx="12">
                  <c:v>12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xVal>
          <c:yVal>
            <c:numRef>
              <c:f>Munka1!$B$2:$B$19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9</c:v>
                </c:pt>
                <c:pt idx="6">
                  <c:v>11</c:v>
                </c:pt>
                <c:pt idx="7">
                  <c:v>7</c:v>
                </c:pt>
                <c:pt idx="8">
                  <c:v>4</c:v>
                </c:pt>
                <c:pt idx="9">
                  <c:v>12</c:v>
                </c:pt>
                <c:pt idx="10">
                  <c:v>13</c:v>
                </c:pt>
                <c:pt idx="11">
                  <c:v>8</c:v>
                </c:pt>
                <c:pt idx="12">
                  <c:v>14</c:v>
                </c:pt>
                <c:pt idx="13">
                  <c:v>16</c:v>
                </c:pt>
                <c:pt idx="14">
                  <c:v>17</c:v>
                </c:pt>
                <c:pt idx="15">
                  <c:v>10</c:v>
                </c:pt>
                <c:pt idx="16">
                  <c:v>15</c:v>
                </c:pt>
                <c:pt idx="17">
                  <c:v>18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6881688"/>
        <c:axId val="336879728"/>
      </c:scatterChart>
      <c:valAx>
        <c:axId val="336881688"/>
        <c:scaling>
          <c:orientation val="maxMin"/>
          <c:max val="18"/>
          <c:min val="1"/>
        </c:scaling>
        <c:delete val="0"/>
        <c:axPos val="t"/>
        <c:title>
          <c:tx>
            <c:rich>
              <a:bodyPr/>
              <a:lstStyle/>
              <a:p>
                <a:pPr>
                  <a:defRPr sz="2000"/>
                </a:pPr>
                <a:r>
                  <a:rPr lang="hu-HU" sz="2000" dirty="0" err="1" smtClean="0"/>
                  <a:t>Ranking</a:t>
                </a:r>
                <a:r>
                  <a:rPr lang="hu-HU" sz="2000" baseline="0" dirty="0" smtClean="0"/>
                  <a:t> in </a:t>
                </a:r>
                <a:r>
                  <a:rPr lang="hu-HU" sz="2000" baseline="0" dirty="0" err="1" smtClean="0"/>
                  <a:t>satisfaction</a:t>
                </a:r>
                <a:r>
                  <a:rPr lang="hu-HU" sz="2000" dirty="0" smtClean="0"/>
                  <a:t> </a:t>
                </a:r>
                <a:endParaRPr lang="hu-HU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6879728"/>
        <c:crosses val="autoZero"/>
        <c:crossBetween val="midCat"/>
        <c:majorUnit val="1"/>
      </c:valAx>
      <c:valAx>
        <c:axId val="336879728"/>
        <c:scaling>
          <c:orientation val="maxMin"/>
          <c:max val="18"/>
          <c:min val="1"/>
        </c:scaling>
        <c:delete val="0"/>
        <c:axPos val="r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5400000" vert="horz"/>
              <a:lstStyle/>
              <a:p>
                <a:pPr>
                  <a:defRPr sz="2000"/>
                </a:pPr>
                <a:r>
                  <a:rPr lang="hu-HU" sz="2000" dirty="0" err="1" smtClean="0"/>
                  <a:t>Rank</a:t>
                </a:r>
                <a:r>
                  <a:rPr lang="hu-HU" sz="2000" dirty="0" smtClean="0"/>
                  <a:t> in </a:t>
                </a:r>
                <a:r>
                  <a:rPr lang="hu-HU" sz="2000" dirty="0" err="1" smtClean="0"/>
                  <a:t>achievement</a:t>
                </a:r>
                <a:endParaRPr lang="hu-HU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6881688"/>
        <c:crossesAt val="1"/>
        <c:crossBetween val="midCat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Y értékek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6"/>
            <c:spPr>
              <a:solidFill>
                <a:schemeClr val="accent1"/>
              </a:solidFill>
            </c:spPr>
          </c:marker>
          <c:dPt>
            <c:idx val="4"/>
            <c:marker>
              <c:spPr>
                <a:solidFill>
                  <a:schemeClr val="accent3">
                    <a:lumMod val="75000"/>
                  </a:schemeClr>
                </a:solidFill>
              </c:spPr>
            </c:marker>
            <c:bubble3D val="0"/>
          </c:dPt>
          <c:dPt>
            <c:idx val="5"/>
            <c:marker>
              <c:spPr>
                <a:solidFill>
                  <a:schemeClr val="accent3">
                    <a:lumMod val="75000"/>
                  </a:schemeClr>
                </a:solidFill>
              </c:spPr>
            </c:marker>
            <c:bubble3D val="0"/>
          </c:dPt>
          <c:dPt>
            <c:idx val="6"/>
            <c:marker>
              <c:spPr>
                <a:solidFill>
                  <a:schemeClr val="accent3">
                    <a:lumMod val="75000"/>
                  </a:schemeClr>
                </a:solidFill>
              </c:spPr>
            </c:marker>
            <c:bubble3D val="0"/>
          </c:dPt>
          <c:dPt>
            <c:idx val="7"/>
            <c:marker>
              <c:spPr>
                <a:solidFill>
                  <a:schemeClr val="accent3">
                    <a:lumMod val="75000"/>
                  </a:schemeClr>
                </a:solidFill>
              </c:spPr>
            </c:marker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A1R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A2R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A3R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500000000000001E-2"/>
                  <c:y val="3.7037037037037099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A4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K1R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K2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K3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K4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Munka1!$A$2:$A$9</c:f>
              <c:numCache>
                <c:formatCode>General</c:formatCode>
                <c:ptCount val="8"/>
                <c:pt idx="0">
                  <c:v>3.92</c:v>
                </c:pt>
                <c:pt idx="1">
                  <c:v>4.24</c:v>
                </c:pt>
                <c:pt idx="2">
                  <c:v>4.1199999999999974</c:v>
                </c:pt>
                <c:pt idx="3">
                  <c:v>3.56</c:v>
                </c:pt>
                <c:pt idx="4">
                  <c:v>3.03</c:v>
                </c:pt>
                <c:pt idx="5">
                  <c:v>3.6</c:v>
                </c:pt>
                <c:pt idx="6">
                  <c:v>3.3499999999999992</c:v>
                </c:pt>
                <c:pt idx="7">
                  <c:v>3.74</c:v>
                </c:pt>
              </c:numCache>
            </c:numRef>
          </c:xVal>
          <c:yVal>
            <c:numRef>
              <c:f>Munka1!$B$2:$B$9</c:f>
              <c:numCache>
                <c:formatCode>General</c:formatCode>
                <c:ptCount val="8"/>
                <c:pt idx="0">
                  <c:v>3.84</c:v>
                </c:pt>
                <c:pt idx="1">
                  <c:v>4.4300000000000024</c:v>
                </c:pt>
                <c:pt idx="2">
                  <c:v>4.29</c:v>
                </c:pt>
                <c:pt idx="3">
                  <c:v>3.9</c:v>
                </c:pt>
                <c:pt idx="4">
                  <c:v>3.25</c:v>
                </c:pt>
                <c:pt idx="5">
                  <c:v>3.73</c:v>
                </c:pt>
                <c:pt idx="6">
                  <c:v>3.66</c:v>
                </c:pt>
                <c:pt idx="7">
                  <c:v>4.0999999999999996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1698648"/>
        <c:axId val="271703744"/>
      </c:scatterChart>
      <c:valAx>
        <c:axId val="271698648"/>
        <c:scaling>
          <c:orientation val="minMax"/>
          <c:max val="5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sz="2000" dirty="0" err="1" smtClean="0"/>
                  <a:t>before</a:t>
                </a:r>
                <a:endParaRPr lang="hu-HU" sz="2000" dirty="0"/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271703744"/>
        <c:crossesAt val="3"/>
        <c:crossBetween val="midCat"/>
      </c:valAx>
      <c:valAx>
        <c:axId val="271703744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sz="2000" dirty="0" smtClean="0"/>
                  <a:t>after</a:t>
                </a:r>
                <a:endParaRPr lang="hu-HU" sz="2000" dirty="0"/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271698648"/>
        <c:crossesAt val="3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056649168853902E-2"/>
          <c:y val="6.2939778361038201E-2"/>
          <c:w val="0.81240518372703396"/>
          <c:h val="0.60220691163604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3.79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3.27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3.53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3.96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3.43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3.70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Munka1!$A$2:$A$8</c:f>
              <c:strCache>
                <c:ptCount val="7"/>
                <c:pt idx="0">
                  <c:v>attitudinal (A)</c:v>
                </c:pt>
                <c:pt idx="1">
                  <c:v>knowledge-based (K)</c:v>
                </c:pt>
                <c:pt idx="2">
                  <c:v>TOTAL</c:v>
                </c:pt>
                <c:pt idx="4">
                  <c:v>attitudinal (A)</c:v>
                </c:pt>
                <c:pt idx="5">
                  <c:v>knowledge-based (K)</c:v>
                </c:pt>
                <c:pt idx="6">
                  <c:v>TOTAL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3.79</c:v>
                </c:pt>
                <c:pt idx="1">
                  <c:v>3.27</c:v>
                </c:pt>
                <c:pt idx="2">
                  <c:v>3.53</c:v>
                </c:pt>
                <c:pt idx="4">
                  <c:v>3.96</c:v>
                </c:pt>
                <c:pt idx="5">
                  <c:v>3.43</c:v>
                </c:pt>
                <c:pt idx="6">
                  <c:v>3.7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after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3.96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3.48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3.72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4.11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3.68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3.90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Munka1!$A$2:$A$8</c:f>
              <c:strCache>
                <c:ptCount val="7"/>
                <c:pt idx="0">
                  <c:v>attitudinal (A)</c:v>
                </c:pt>
                <c:pt idx="1">
                  <c:v>knowledge-based (K)</c:v>
                </c:pt>
                <c:pt idx="2">
                  <c:v>TOTAL</c:v>
                </c:pt>
                <c:pt idx="4">
                  <c:v>attitudinal (A)</c:v>
                </c:pt>
                <c:pt idx="5">
                  <c:v>knowledge-based (K)</c:v>
                </c:pt>
                <c:pt idx="6">
                  <c:v>TOTAL</c:v>
                </c:pt>
              </c:strCache>
            </c:strRef>
          </c:cat>
          <c:val>
            <c:numRef>
              <c:f>Munka1!$C$2:$C$8</c:f>
              <c:numCache>
                <c:formatCode>General</c:formatCode>
                <c:ptCount val="7"/>
                <c:pt idx="0">
                  <c:v>3.96</c:v>
                </c:pt>
                <c:pt idx="1">
                  <c:v>3.48</c:v>
                </c:pt>
                <c:pt idx="2">
                  <c:v>3.72</c:v>
                </c:pt>
                <c:pt idx="4">
                  <c:v>4.1099999999999994</c:v>
                </c:pt>
                <c:pt idx="5">
                  <c:v>3.68</c:v>
                </c:pt>
                <c:pt idx="6">
                  <c:v>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188144"/>
        <c:axId val="336019936"/>
      </c:barChart>
      <c:catAx>
        <c:axId val="331188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6019936"/>
        <c:crosses val="autoZero"/>
        <c:auto val="1"/>
        <c:lblAlgn val="ctr"/>
        <c:lblOffset val="100"/>
        <c:noMultiLvlLbl val="0"/>
      </c:catAx>
      <c:valAx>
        <c:axId val="336019936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118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decreased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24.0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20.6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26.9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24.4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23.0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26.9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Munka1!$A$2:$A$9</c:f>
              <c:strCache>
                <c:ptCount val="8"/>
                <c:pt idx="0">
                  <c:v>total</c:v>
                </c:pt>
                <c:pt idx="1">
                  <c:v>knowledge-based (K)</c:v>
                </c:pt>
                <c:pt idx="2">
                  <c:v>attitudinal (A)</c:v>
                </c:pt>
                <c:pt idx="3">
                  <c:v>THREE-DAY TRAININGS</c:v>
                </c:pt>
                <c:pt idx="4">
                  <c:v>total</c:v>
                </c:pt>
                <c:pt idx="5">
                  <c:v>knowledge-based (K)</c:v>
                </c:pt>
                <c:pt idx="6">
                  <c:v>attitudinal (A)</c:v>
                </c:pt>
                <c:pt idx="7">
                  <c:v>ONE-DAY TRAININGS</c:v>
                </c:pt>
              </c:strCache>
            </c:strRef>
          </c:cat>
          <c:val>
            <c:numRef>
              <c:f>Munka1!$B$2:$B$9</c:f>
              <c:numCache>
                <c:formatCode>0.0</c:formatCode>
                <c:ptCount val="8"/>
                <c:pt idx="0">
                  <c:v>24</c:v>
                </c:pt>
                <c:pt idx="1">
                  <c:v>20.6</c:v>
                </c:pt>
                <c:pt idx="2">
                  <c:v>26.9</c:v>
                </c:pt>
                <c:pt idx="4">
                  <c:v>24.4</c:v>
                </c:pt>
                <c:pt idx="5">
                  <c:v>23</c:v>
                </c:pt>
                <c:pt idx="6">
                  <c:v>26.9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did not change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11.0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18.3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21.0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12.6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21.5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21.0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Munka1!$A$2:$A$9</c:f>
              <c:strCache>
                <c:ptCount val="8"/>
                <c:pt idx="0">
                  <c:v>total</c:v>
                </c:pt>
                <c:pt idx="1">
                  <c:v>knowledge-based (K)</c:v>
                </c:pt>
                <c:pt idx="2">
                  <c:v>attitudinal (A)</c:v>
                </c:pt>
                <c:pt idx="3">
                  <c:v>THREE-DAY TRAININGS</c:v>
                </c:pt>
                <c:pt idx="4">
                  <c:v>total</c:v>
                </c:pt>
                <c:pt idx="5">
                  <c:v>knowledge-based (K)</c:v>
                </c:pt>
                <c:pt idx="6">
                  <c:v>attitudinal (A)</c:v>
                </c:pt>
                <c:pt idx="7">
                  <c:v>ONE-DAY TRAININGS</c:v>
                </c:pt>
              </c:strCache>
            </c:strRef>
          </c:cat>
          <c:val>
            <c:numRef>
              <c:f>Munka1!$C$2:$C$9</c:f>
              <c:numCache>
                <c:formatCode>0.0</c:formatCode>
                <c:ptCount val="8"/>
                <c:pt idx="0">
                  <c:v>11</c:v>
                </c:pt>
                <c:pt idx="1">
                  <c:v>18.3</c:v>
                </c:pt>
                <c:pt idx="2">
                  <c:v>21</c:v>
                </c:pt>
                <c:pt idx="4">
                  <c:v>12.6</c:v>
                </c:pt>
                <c:pt idx="5">
                  <c:v>21.5</c:v>
                </c:pt>
                <c:pt idx="6">
                  <c:v>21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increased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65.1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61.1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52.1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63.0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55.5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52.1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Munka1!$A$2:$A$9</c:f>
              <c:strCache>
                <c:ptCount val="8"/>
                <c:pt idx="0">
                  <c:v>total</c:v>
                </c:pt>
                <c:pt idx="1">
                  <c:v>knowledge-based (K)</c:v>
                </c:pt>
                <c:pt idx="2">
                  <c:v>attitudinal (A)</c:v>
                </c:pt>
                <c:pt idx="3">
                  <c:v>THREE-DAY TRAININGS</c:v>
                </c:pt>
                <c:pt idx="4">
                  <c:v>total</c:v>
                </c:pt>
                <c:pt idx="5">
                  <c:v>knowledge-based (K)</c:v>
                </c:pt>
                <c:pt idx="6">
                  <c:v>attitudinal (A)</c:v>
                </c:pt>
                <c:pt idx="7">
                  <c:v>ONE-DAY TRAININGS</c:v>
                </c:pt>
              </c:strCache>
            </c:strRef>
          </c:cat>
          <c:val>
            <c:numRef>
              <c:f>Munka1!$D$2:$D$9</c:f>
              <c:numCache>
                <c:formatCode>0.0</c:formatCode>
                <c:ptCount val="8"/>
                <c:pt idx="0">
                  <c:v>65.099999999999994</c:v>
                </c:pt>
                <c:pt idx="1">
                  <c:v>61.1</c:v>
                </c:pt>
                <c:pt idx="2">
                  <c:v>52.1</c:v>
                </c:pt>
                <c:pt idx="4">
                  <c:v>63</c:v>
                </c:pt>
                <c:pt idx="5">
                  <c:v>55.5</c:v>
                </c:pt>
                <c:pt idx="6">
                  <c:v>52.1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overlap val="100"/>
        <c:axId val="336020328"/>
        <c:axId val="336018760"/>
      </c:barChart>
      <c:catAx>
        <c:axId val="3360203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6018760"/>
        <c:crosses val="autoZero"/>
        <c:auto val="1"/>
        <c:lblAlgn val="ctr"/>
        <c:lblOffset val="100"/>
        <c:noMultiLvlLbl val="0"/>
      </c:catAx>
      <c:valAx>
        <c:axId val="336018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6020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invertIfNegative val="0"/>
          <c:trendline>
            <c:trendlineType val="linear"/>
            <c:dispRSqr val="0"/>
            <c:dispEq val="0"/>
          </c:trendline>
          <c:cat>
            <c:numRef>
              <c:f>Munka1!$A$2:$A$18</c:f>
              <c:numCache>
                <c:formatCode>General</c:formatCode>
                <c:ptCount val="17"/>
                <c:pt idx="0">
                  <c:v>1</c:v>
                </c:pt>
                <c:pt idx="1">
                  <c:v>1.25</c:v>
                </c:pt>
                <c:pt idx="2">
                  <c:v>1.5</c:v>
                </c:pt>
                <c:pt idx="3">
                  <c:v>1.75</c:v>
                </c:pt>
                <c:pt idx="4">
                  <c:v>2</c:v>
                </c:pt>
                <c:pt idx="5">
                  <c:v>2.25</c:v>
                </c:pt>
                <c:pt idx="6">
                  <c:v>2.5</c:v>
                </c:pt>
                <c:pt idx="7">
                  <c:v>2.75</c:v>
                </c:pt>
                <c:pt idx="8">
                  <c:v>3</c:v>
                </c:pt>
                <c:pt idx="9">
                  <c:v>3.25</c:v>
                </c:pt>
                <c:pt idx="10">
                  <c:v>3.5</c:v>
                </c:pt>
                <c:pt idx="11">
                  <c:v>3.75</c:v>
                </c:pt>
                <c:pt idx="12">
                  <c:v>4</c:v>
                </c:pt>
                <c:pt idx="13">
                  <c:v>4.25</c:v>
                </c:pt>
                <c:pt idx="14">
                  <c:v>4.5</c:v>
                </c:pt>
                <c:pt idx="15">
                  <c:v>4.75</c:v>
                </c:pt>
                <c:pt idx="16">
                  <c:v>5</c:v>
                </c:pt>
              </c:numCache>
            </c:numRef>
          </c:cat>
          <c:val>
            <c:numRef>
              <c:f>Munka1!$B$2:$B$18</c:f>
              <c:numCache>
                <c:formatCode>General</c:formatCode>
                <c:ptCount val="17"/>
                <c:pt idx="2">
                  <c:v>0</c:v>
                </c:pt>
                <c:pt idx="3">
                  <c:v>1.1499999999999999</c:v>
                </c:pt>
                <c:pt idx="4">
                  <c:v>1.208333333333333</c:v>
                </c:pt>
                <c:pt idx="5">
                  <c:v>0.84756097560975596</c:v>
                </c:pt>
                <c:pt idx="6">
                  <c:v>0.82786885245901698</c:v>
                </c:pt>
                <c:pt idx="7">
                  <c:v>0.70700000000000096</c:v>
                </c:pt>
                <c:pt idx="8">
                  <c:v>0.54725274725274697</c:v>
                </c:pt>
                <c:pt idx="9">
                  <c:v>0.53333333333333299</c:v>
                </c:pt>
                <c:pt idx="10">
                  <c:v>0.456484641638225</c:v>
                </c:pt>
                <c:pt idx="11">
                  <c:v>0.39768244575936901</c:v>
                </c:pt>
                <c:pt idx="12">
                  <c:v>0.36997257769652703</c:v>
                </c:pt>
                <c:pt idx="13">
                  <c:v>0.340853658536586</c:v>
                </c:pt>
                <c:pt idx="14">
                  <c:v>0.30615942028985499</c:v>
                </c:pt>
                <c:pt idx="15">
                  <c:v>0.35079365079365099</c:v>
                </c:pt>
                <c:pt idx="16">
                  <c:v>0.31896551724138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36018368"/>
        <c:axId val="336019152"/>
      </c:barChart>
      <c:catAx>
        <c:axId val="33601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 err="1" smtClean="0"/>
                  <a:t>Initial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average</a:t>
                </a:r>
                <a:r>
                  <a:rPr lang="hu-HU" dirty="0" smtClean="0"/>
                  <a:t> attitudes</a:t>
                </a:r>
                <a:endParaRPr lang="hu-H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336019152"/>
        <c:crosses val="autoZero"/>
        <c:auto val="1"/>
        <c:lblAlgn val="ctr"/>
        <c:lblOffset val="100"/>
        <c:noMultiLvlLbl val="0"/>
      </c:catAx>
      <c:valAx>
        <c:axId val="336019152"/>
        <c:scaling>
          <c:orientation val="minMax"/>
          <c:max val="2.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dirty="0" err="1" smtClean="0"/>
                  <a:t>Absolute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value</a:t>
                </a:r>
                <a:r>
                  <a:rPr lang="hu-HU" dirty="0" smtClean="0"/>
                  <a:t> of </a:t>
                </a:r>
                <a:r>
                  <a:rPr lang="hu-HU" dirty="0" err="1" smtClean="0"/>
                  <a:t>change</a:t>
                </a:r>
                <a:r>
                  <a:rPr lang="hu-HU" dirty="0" smtClean="0"/>
                  <a:t> (</a:t>
                </a:r>
                <a:r>
                  <a:rPr lang="hu-HU" dirty="0" err="1" smtClean="0"/>
                  <a:t>avergae</a:t>
                </a:r>
                <a:r>
                  <a:rPr lang="hu-HU" dirty="0" smtClean="0"/>
                  <a:t>)</a:t>
                </a:r>
                <a:endParaRPr lang="hu-H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336018368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invertIfNegative val="0"/>
          <c:trendline>
            <c:trendlineType val="linear"/>
            <c:dispRSqr val="0"/>
            <c:dispEq val="0"/>
          </c:trendline>
          <c:cat>
            <c:numRef>
              <c:f>Munka1!$A$2:$A$18</c:f>
              <c:numCache>
                <c:formatCode>General</c:formatCode>
                <c:ptCount val="17"/>
                <c:pt idx="0">
                  <c:v>1</c:v>
                </c:pt>
                <c:pt idx="1">
                  <c:v>1.25</c:v>
                </c:pt>
                <c:pt idx="2">
                  <c:v>1.5</c:v>
                </c:pt>
                <c:pt idx="3">
                  <c:v>1.75</c:v>
                </c:pt>
                <c:pt idx="4">
                  <c:v>2</c:v>
                </c:pt>
                <c:pt idx="5">
                  <c:v>2.25</c:v>
                </c:pt>
                <c:pt idx="6">
                  <c:v>2.5</c:v>
                </c:pt>
                <c:pt idx="7">
                  <c:v>2.75</c:v>
                </c:pt>
                <c:pt idx="8">
                  <c:v>3</c:v>
                </c:pt>
                <c:pt idx="9">
                  <c:v>3.25</c:v>
                </c:pt>
                <c:pt idx="10">
                  <c:v>3.5</c:v>
                </c:pt>
                <c:pt idx="11">
                  <c:v>3.75</c:v>
                </c:pt>
                <c:pt idx="12">
                  <c:v>4</c:v>
                </c:pt>
                <c:pt idx="13">
                  <c:v>4.25</c:v>
                </c:pt>
                <c:pt idx="14">
                  <c:v>4.5</c:v>
                </c:pt>
                <c:pt idx="15">
                  <c:v>4.75</c:v>
                </c:pt>
                <c:pt idx="16">
                  <c:v>5</c:v>
                </c:pt>
              </c:numCache>
            </c:numRef>
          </c:cat>
          <c:val>
            <c:numRef>
              <c:f>Munka1!$B$2:$B$18</c:f>
              <c:numCache>
                <c:formatCode>General</c:formatCode>
                <c:ptCount val="17"/>
                <c:pt idx="1">
                  <c:v>0.625</c:v>
                </c:pt>
                <c:pt idx="2">
                  <c:v>1.149999999999999</c:v>
                </c:pt>
                <c:pt idx="3">
                  <c:v>1.57258064516129</c:v>
                </c:pt>
                <c:pt idx="4">
                  <c:v>0.98936170212765895</c:v>
                </c:pt>
                <c:pt idx="5">
                  <c:v>0.78571428571428503</c:v>
                </c:pt>
                <c:pt idx="6">
                  <c:v>0.68146214099216595</c:v>
                </c:pt>
                <c:pt idx="7">
                  <c:v>0.49573257467994303</c:v>
                </c:pt>
                <c:pt idx="8">
                  <c:v>0.41155157715259999</c:v>
                </c:pt>
                <c:pt idx="9">
                  <c:v>0.34252738654147102</c:v>
                </c:pt>
                <c:pt idx="10">
                  <c:v>0.30234578627280601</c:v>
                </c:pt>
                <c:pt idx="11">
                  <c:v>0.31551297898640401</c:v>
                </c:pt>
                <c:pt idx="12">
                  <c:v>0.33750000000000102</c:v>
                </c:pt>
                <c:pt idx="13">
                  <c:v>0.36842105263157898</c:v>
                </c:pt>
                <c:pt idx="14">
                  <c:v>0.5</c:v>
                </c:pt>
                <c:pt idx="15">
                  <c:v>0.46428571428571402</c:v>
                </c:pt>
                <c:pt idx="16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36020720"/>
        <c:axId val="336021112"/>
      </c:barChart>
      <c:catAx>
        <c:axId val="336020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 err="1" smtClean="0"/>
                  <a:t>Initial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average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knowledge</a:t>
                </a:r>
                <a:endParaRPr lang="hu-H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336021112"/>
        <c:crosses val="autoZero"/>
        <c:auto val="1"/>
        <c:lblAlgn val="ctr"/>
        <c:lblOffset val="100"/>
        <c:noMultiLvlLbl val="0"/>
      </c:catAx>
      <c:valAx>
        <c:axId val="336021112"/>
        <c:scaling>
          <c:orientation val="minMax"/>
          <c:max val="2.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dirty="0" err="1" smtClean="0"/>
                  <a:t>Absolute</a:t>
                </a:r>
                <a:r>
                  <a:rPr lang="hu-HU" baseline="0" dirty="0" smtClean="0"/>
                  <a:t> </a:t>
                </a:r>
                <a:r>
                  <a:rPr lang="hu-HU" baseline="0" dirty="0" err="1" smtClean="0"/>
                  <a:t>value</a:t>
                </a:r>
                <a:r>
                  <a:rPr lang="hu-HU" baseline="0" dirty="0" smtClean="0"/>
                  <a:t> of </a:t>
                </a:r>
                <a:r>
                  <a:rPr lang="hu-HU" baseline="0" dirty="0" err="1" smtClean="0"/>
                  <a:t>change</a:t>
                </a:r>
                <a:r>
                  <a:rPr lang="hu-HU" baseline="0" dirty="0" smtClean="0"/>
                  <a:t> (</a:t>
                </a:r>
                <a:r>
                  <a:rPr lang="hu-HU" baseline="0" dirty="0" err="1" smtClean="0"/>
                  <a:t>average</a:t>
                </a:r>
                <a:r>
                  <a:rPr lang="hu-HU" baseline="0" dirty="0" smtClean="0"/>
                  <a:t>)</a:t>
                </a:r>
                <a:endParaRPr lang="hu-H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336020720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invertIfNegative val="0"/>
          <c:trendline>
            <c:trendlineType val="linear"/>
            <c:dispRSqr val="0"/>
            <c:dispEq val="0"/>
          </c:trendline>
          <c:cat>
            <c:numRef>
              <c:f>Munka1!$A$2:$A$18</c:f>
              <c:numCache>
                <c:formatCode>General</c:formatCode>
                <c:ptCount val="17"/>
                <c:pt idx="0">
                  <c:v>1</c:v>
                </c:pt>
                <c:pt idx="1">
                  <c:v>1.25</c:v>
                </c:pt>
                <c:pt idx="2">
                  <c:v>1.5</c:v>
                </c:pt>
                <c:pt idx="3">
                  <c:v>1.75</c:v>
                </c:pt>
                <c:pt idx="4">
                  <c:v>2</c:v>
                </c:pt>
                <c:pt idx="5">
                  <c:v>2.25</c:v>
                </c:pt>
                <c:pt idx="6">
                  <c:v>2.5</c:v>
                </c:pt>
                <c:pt idx="7">
                  <c:v>2.75</c:v>
                </c:pt>
                <c:pt idx="8">
                  <c:v>3</c:v>
                </c:pt>
                <c:pt idx="9">
                  <c:v>3.25</c:v>
                </c:pt>
                <c:pt idx="10">
                  <c:v>3.5</c:v>
                </c:pt>
                <c:pt idx="11">
                  <c:v>3.75</c:v>
                </c:pt>
                <c:pt idx="12">
                  <c:v>4</c:v>
                </c:pt>
                <c:pt idx="13">
                  <c:v>4.25</c:v>
                </c:pt>
                <c:pt idx="14">
                  <c:v>4.5</c:v>
                </c:pt>
                <c:pt idx="15">
                  <c:v>4.75</c:v>
                </c:pt>
                <c:pt idx="16">
                  <c:v>5</c:v>
                </c:pt>
              </c:numCache>
            </c:numRef>
          </c:cat>
          <c:val>
            <c:numRef>
              <c:f>Munka1!$B$2:$B$18</c:f>
              <c:numCache>
                <c:formatCode>General</c:formatCode>
                <c:ptCount val="17"/>
                <c:pt idx="5">
                  <c:v>1.5</c:v>
                </c:pt>
                <c:pt idx="6">
                  <c:v>0.875</c:v>
                </c:pt>
                <c:pt idx="7">
                  <c:v>0.75</c:v>
                </c:pt>
                <c:pt idx="8">
                  <c:v>0.54838709677419395</c:v>
                </c:pt>
                <c:pt idx="9">
                  <c:v>0.53365384615384703</c:v>
                </c:pt>
                <c:pt idx="10">
                  <c:v>0.484177215189874</c:v>
                </c:pt>
                <c:pt idx="11">
                  <c:v>0.435</c:v>
                </c:pt>
                <c:pt idx="12">
                  <c:v>0.35679611650485399</c:v>
                </c:pt>
                <c:pt idx="13">
                  <c:v>0.34009009009009</c:v>
                </c:pt>
                <c:pt idx="14">
                  <c:v>0.351190476190476</c:v>
                </c:pt>
                <c:pt idx="15">
                  <c:v>0.27192982456140402</c:v>
                </c:pt>
                <c:pt idx="16">
                  <c:v>0.194444444444445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36022680"/>
        <c:axId val="336023072"/>
      </c:barChart>
      <c:catAx>
        <c:axId val="336022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 err="1" smtClean="0"/>
                  <a:t>Initial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average</a:t>
                </a:r>
                <a:r>
                  <a:rPr lang="hu-HU" dirty="0" smtClean="0"/>
                  <a:t> attitudes</a:t>
                </a:r>
                <a:endParaRPr lang="hu-H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336023072"/>
        <c:crosses val="autoZero"/>
        <c:auto val="1"/>
        <c:lblAlgn val="ctr"/>
        <c:lblOffset val="100"/>
        <c:noMultiLvlLbl val="0"/>
      </c:catAx>
      <c:valAx>
        <c:axId val="336023072"/>
        <c:scaling>
          <c:orientation val="minMax"/>
          <c:max val="2.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dirty="0" err="1" smtClean="0"/>
                  <a:t>Absolute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value</a:t>
                </a:r>
                <a:r>
                  <a:rPr lang="hu-HU" dirty="0" smtClean="0"/>
                  <a:t> of </a:t>
                </a:r>
                <a:r>
                  <a:rPr lang="hu-HU" dirty="0" err="1" smtClean="0"/>
                  <a:t>change</a:t>
                </a:r>
                <a:r>
                  <a:rPr lang="hu-HU" dirty="0" smtClean="0"/>
                  <a:t> (</a:t>
                </a:r>
                <a:r>
                  <a:rPr lang="hu-HU" dirty="0" err="1" smtClean="0"/>
                  <a:t>average</a:t>
                </a:r>
                <a:r>
                  <a:rPr lang="hu-HU" dirty="0" smtClean="0"/>
                  <a:t>)</a:t>
                </a:r>
                <a:endParaRPr lang="hu-H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336022680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invertIfNegative val="0"/>
          <c:trendline>
            <c:trendlineType val="linear"/>
            <c:dispRSqr val="0"/>
            <c:dispEq val="0"/>
          </c:trendline>
          <c:cat>
            <c:numRef>
              <c:f>Munka1!$A$2:$A$18</c:f>
              <c:numCache>
                <c:formatCode>General</c:formatCode>
                <c:ptCount val="17"/>
                <c:pt idx="0">
                  <c:v>1</c:v>
                </c:pt>
                <c:pt idx="1">
                  <c:v>1.25</c:v>
                </c:pt>
                <c:pt idx="2">
                  <c:v>1.5</c:v>
                </c:pt>
                <c:pt idx="3">
                  <c:v>1.75</c:v>
                </c:pt>
                <c:pt idx="4">
                  <c:v>2</c:v>
                </c:pt>
                <c:pt idx="5">
                  <c:v>2.25</c:v>
                </c:pt>
                <c:pt idx="6">
                  <c:v>2.5</c:v>
                </c:pt>
                <c:pt idx="7">
                  <c:v>2.75</c:v>
                </c:pt>
                <c:pt idx="8">
                  <c:v>3</c:v>
                </c:pt>
                <c:pt idx="9">
                  <c:v>3.25</c:v>
                </c:pt>
                <c:pt idx="10">
                  <c:v>3.5</c:v>
                </c:pt>
                <c:pt idx="11">
                  <c:v>3.75</c:v>
                </c:pt>
                <c:pt idx="12">
                  <c:v>4</c:v>
                </c:pt>
                <c:pt idx="13">
                  <c:v>4.25</c:v>
                </c:pt>
                <c:pt idx="14">
                  <c:v>4.5</c:v>
                </c:pt>
                <c:pt idx="15">
                  <c:v>4.75</c:v>
                </c:pt>
                <c:pt idx="16">
                  <c:v>5</c:v>
                </c:pt>
              </c:numCache>
            </c:numRef>
          </c:cat>
          <c:val>
            <c:numRef>
              <c:f>Munka1!$B$2:$B$18</c:f>
              <c:numCache>
                <c:formatCode>General</c:formatCode>
                <c:ptCount val="17"/>
                <c:pt idx="2">
                  <c:v>0</c:v>
                </c:pt>
                <c:pt idx="3">
                  <c:v>2</c:v>
                </c:pt>
                <c:pt idx="4">
                  <c:v>1.125</c:v>
                </c:pt>
                <c:pt idx="5">
                  <c:v>1.0499999999999989</c:v>
                </c:pt>
                <c:pt idx="6">
                  <c:v>0.96250000000000002</c:v>
                </c:pt>
                <c:pt idx="7">
                  <c:v>0.61931818181818199</c:v>
                </c:pt>
                <c:pt idx="8">
                  <c:v>0.53684210526315801</c:v>
                </c:pt>
                <c:pt idx="9">
                  <c:v>0.38842975206611602</c:v>
                </c:pt>
                <c:pt idx="10">
                  <c:v>0.345703125</c:v>
                </c:pt>
                <c:pt idx="11">
                  <c:v>0.34313725490196101</c:v>
                </c:pt>
                <c:pt idx="12">
                  <c:v>0.33552631578947401</c:v>
                </c:pt>
                <c:pt idx="13">
                  <c:v>0.27142857142857202</c:v>
                </c:pt>
                <c:pt idx="14">
                  <c:v>0.30769230769230799</c:v>
                </c:pt>
                <c:pt idx="15">
                  <c:v>1.5</c:v>
                </c:pt>
                <c:pt idx="1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36024640"/>
        <c:axId val="336021896"/>
      </c:barChart>
      <c:catAx>
        <c:axId val="336024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 err="1" smtClean="0"/>
                  <a:t>Initial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average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knowledge</a:t>
                </a:r>
                <a:endParaRPr lang="hu-H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336021896"/>
        <c:crosses val="autoZero"/>
        <c:auto val="1"/>
        <c:lblAlgn val="ctr"/>
        <c:lblOffset val="100"/>
        <c:noMultiLvlLbl val="0"/>
      </c:catAx>
      <c:valAx>
        <c:axId val="3360218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dirty="0" err="1" smtClean="0"/>
                  <a:t>Absolute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value</a:t>
                </a:r>
                <a:r>
                  <a:rPr lang="hu-HU" dirty="0" smtClean="0"/>
                  <a:t> of </a:t>
                </a:r>
                <a:r>
                  <a:rPr lang="hu-HU" dirty="0" err="1" smtClean="0"/>
                  <a:t>change</a:t>
                </a:r>
                <a:r>
                  <a:rPr lang="hu-HU" dirty="0" smtClean="0"/>
                  <a:t> (</a:t>
                </a:r>
                <a:r>
                  <a:rPr lang="hu-HU" dirty="0" err="1" smtClean="0"/>
                  <a:t>average</a:t>
                </a:r>
                <a:r>
                  <a:rPr lang="hu-HU" dirty="0" smtClean="0"/>
                  <a:t>)</a:t>
                </a:r>
                <a:endParaRPr lang="hu-H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336024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Y értékek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7"/>
          </c:marker>
          <c:trendline>
            <c:trendlineType val="linear"/>
            <c:dispRSqr val="0"/>
            <c:dispEq val="0"/>
          </c:trendline>
          <c:xVal>
            <c:numRef>
              <c:f>Munka1!$A$2:$A$25</c:f>
              <c:numCache>
                <c:formatCode>General</c:formatCode>
                <c:ptCount val="24"/>
                <c:pt idx="0">
                  <c:v>15</c:v>
                </c:pt>
                <c:pt idx="1">
                  <c:v>7</c:v>
                </c:pt>
                <c:pt idx="2">
                  <c:v>16</c:v>
                </c:pt>
                <c:pt idx="3">
                  <c:v>4</c:v>
                </c:pt>
                <c:pt idx="4">
                  <c:v>9</c:v>
                </c:pt>
                <c:pt idx="5">
                  <c:v>10</c:v>
                </c:pt>
                <c:pt idx="6">
                  <c:v>19</c:v>
                </c:pt>
                <c:pt idx="7">
                  <c:v>18</c:v>
                </c:pt>
                <c:pt idx="8">
                  <c:v>22</c:v>
                </c:pt>
                <c:pt idx="9">
                  <c:v>17</c:v>
                </c:pt>
                <c:pt idx="10">
                  <c:v>23</c:v>
                </c:pt>
                <c:pt idx="11">
                  <c:v>24</c:v>
                </c:pt>
                <c:pt idx="12">
                  <c:v>1</c:v>
                </c:pt>
                <c:pt idx="13">
                  <c:v>6</c:v>
                </c:pt>
                <c:pt idx="14">
                  <c:v>13</c:v>
                </c:pt>
                <c:pt idx="15">
                  <c:v>14</c:v>
                </c:pt>
                <c:pt idx="16">
                  <c:v>12</c:v>
                </c:pt>
                <c:pt idx="17">
                  <c:v>8</c:v>
                </c:pt>
                <c:pt idx="18">
                  <c:v>11</c:v>
                </c:pt>
                <c:pt idx="19">
                  <c:v>3</c:v>
                </c:pt>
                <c:pt idx="20">
                  <c:v>2</c:v>
                </c:pt>
                <c:pt idx="21">
                  <c:v>20</c:v>
                </c:pt>
                <c:pt idx="22">
                  <c:v>21</c:v>
                </c:pt>
                <c:pt idx="23">
                  <c:v>5</c:v>
                </c:pt>
              </c:numCache>
            </c:numRef>
          </c:xVal>
          <c:yVal>
            <c:numRef>
              <c:f>Munka1!$B$2:$B$25</c:f>
              <c:numCache>
                <c:formatCode>General</c:formatCode>
                <c:ptCount val="24"/>
                <c:pt idx="0">
                  <c:v>7</c:v>
                </c:pt>
                <c:pt idx="1">
                  <c:v>17</c:v>
                </c:pt>
                <c:pt idx="2">
                  <c:v>8</c:v>
                </c:pt>
                <c:pt idx="3">
                  <c:v>3</c:v>
                </c:pt>
                <c:pt idx="4">
                  <c:v>13</c:v>
                </c:pt>
                <c:pt idx="5">
                  <c:v>19</c:v>
                </c:pt>
                <c:pt idx="6">
                  <c:v>10</c:v>
                </c:pt>
                <c:pt idx="7">
                  <c:v>21</c:v>
                </c:pt>
                <c:pt idx="8">
                  <c:v>20</c:v>
                </c:pt>
                <c:pt idx="9">
                  <c:v>15</c:v>
                </c:pt>
                <c:pt idx="10">
                  <c:v>22</c:v>
                </c:pt>
                <c:pt idx="11">
                  <c:v>24</c:v>
                </c:pt>
                <c:pt idx="12">
                  <c:v>2</c:v>
                </c:pt>
                <c:pt idx="13">
                  <c:v>5</c:v>
                </c:pt>
                <c:pt idx="14">
                  <c:v>6</c:v>
                </c:pt>
                <c:pt idx="15">
                  <c:v>11</c:v>
                </c:pt>
                <c:pt idx="16">
                  <c:v>18</c:v>
                </c:pt>
                <c:pt idx="17">
                  <c:v>14</c:v>
                </c:pt>
                <c:pt idx="18">
                  <c:v>9</c:v>
                </c:pt>
                <c:pt idx="19">
                  <c:v>4</c:v>
                </c:pt>
                <c:pt idx="20">
                  <c:v>1</c:v>
                </c:pt>
                <c:pt idx="21">
                  <c:v>16</c:v>
                </c:pt>
                <c:pt idx="22">
                  <c:v>23</c:v>
                </c:pt>
                <c:pt idx="23">
                  <c:v>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6880904"/>
        <c:axId val="336875416"/>
      </c:scatterChart>
      <c:valAx>
        <c:axId val="336880904"/>
        <c:scaling>
          <c:orientation val="maxMin"/>
          <c:max val="24"/>
          <c:min val="1"/>
        </c:scaling>
        <c:delete val="0"/>
        <c:axPos val="t"/>
        <c:title>
          <c:tx>
            <c:rich>
              <a:bodyPr/>
              <a:lstStyle/>
              <a:p>
                <a:pPr>
                  <a:defRPr sz="2000"/>
                </a:pPr>
                <a:r>
                  <a:rPr lang="hu-HU" sz="2000" dirty="0" err="1" smtClean="0"/>
                  <a:t>Ranking</a:t>
                </a:r>
                <a:r>
                  <a:rPr lang="hu-HU" sz="2000" dirty="0" smtClean="0"/>
                  <a:t>, </a:t>
                </a:r>
                <a:r>
                  <a:rPr lang="hu-HU" sz="2000" dirty="0" err="1" smtClean="0"/>
                  <a:t>changes</a:t>
                </a:r>
                <a:r>
                  <a:rPr lang="hu-HU" sz="2000" baseline="0" dirty="0" smtClean="0"/>
                  <a:t> in attitudes</a:t>
                </a:r>
                <a:r>
                  <a:rPr lang="hu-HU" sz="2000" dirty="0" smtClean="0"/>
                  <a:t> </a:t>
                </a:r>
                <a:endParaRPr lang="hu-HU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6875416"/>
        <c:crosses val="autoZero"/>
        <c:crossBetween val="midCat"/>
        <c:majorUnit val="1"/>
      </c:valAx>
      <c:valAx>
        <c:axId val="336875416"/>
        <c:scaling>
          <c:orientation val="maxMin"/>
          <c:max val="24"/>
          <c:min val="1"/>
        </c:scaling>
        <c:delete val="0"/>
        <c:axPos val="r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5400000" vert="horz"/>
              <a:lstStyle/>
              <a:p>
                <a:pPr>
                  <a:defRPr sz="2000"/>
                </a:pPr>
                <a:r>
                  <a:rPr lang="hu-HU" sz="2000" dirty="0" err="1" smtClean="0"/>
                  <a:t>Ranking</a:t>
                </a:r>
                <a:r>
                  <a:rPr lang="hu-HU" sz="2000" dirty="0" smtClean="0"/>
                  <a:t>, </a:t>
                </a:r>
                <a:r>
                  <a:rPr lang="hu-HU" sz="2000" dirty="0" err="1" smtClean="0"/>
                  <a:t>changes</a:t>
                </a:r>
                <a:r>
                  <a:rPr lang="hu-HU" sz="2000" dirty="0" smtClean="0"/>
                  <a:t> in </a:t>
                </a:r>
                <a:r>
                  <a:rPr lang="hu-HU" sz="2000" dirty="0" err="1" smtClean="0"/>
                  <a:t>knowledge</a:t>
                </a:r>
                <a:endParaRPr lang="hu-HU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6880904"/>
        <c:crosses val="autoZero"/>
        <c:crossBetween val="midCat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5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5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0.09051</cdr:x>
      <cdr:y>0.09051</cdr:y>
    </cdr:from>
    <cdr:to>
      <cdr:x>0.19051</cdr:x>
      <cdr:y>0.22384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827584" y="6206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0.70475</cdr:x>
      <cdr:y>0.71</cdr:y>
    </cdr:from>
    <cdr:to>
      <cdr:x>0.80475</cdr:x>
      <cdr:y>0.84333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6444208" y="48691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0.52362</cdr:x>
      <cdr:y>0.605</cdr:y>
    </cdr:from>
    <cdr:to>
      <cdr:x>0.62362</cdr:x>
      <cdr:y>0.73833</cdr:y>
    </cdr:to>
    <cdr:sp macro="" textlink="">
      <cdr:nvSpPr>
        <cdr:cNvPr id="4" name="Szövegdoboz 3"/>
        <cdr:cNvSpPr txBox="1"/>
      </cdr:nvSpPr>
      <cdr:spPr>
        <a:xfrm xmlns:a="http://schemas.openxmlformats.org/drawingml/2006/main">
          <a:off x="4788024" y="41490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0.5315</cdr:x>
      <cdr:y>0.836</cdr:y>
    </cdr:from>
    <cdr:to>
      <cdr:x>0.6315</cdr:x>
      <cdr:y>0.96933</cdr:y>
    </cdr:to>
    <cdr:sp macro="" textlink="">
      <cdr:nvSpPr>
        <cdr:cNvPr id="5" name="Szövegdoboz 4"/>
        <cdr:cNvSpPr txBox="1"/>
      </cdr:nvSpPr>
      <cdr:spPr>
        <a:xfrm xmlns:a="http://schemas.openxmlformats.org/drawingml/2006/main">
          <a:off x="4860032" y="57332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0.03306</cdr:x>
      <cdr:y>0.04907</cdr:y>
    </cdr:from>
    <cdr:to>
      <cdr:x>0.53306</cdr:x>
      <cdr:y>0.2241</cdr:y>
    </cdr:to>
    <cdr:sp macro="" textlink="">
      <cdr:nvSpPr>
        <cdr:cNvPr id="2" name="Téglalap 1"/>
        <cdr:cNvSpPr/>
      </cdr:nvSpPr>
      <cdr:spPr>
        <a:xfrm xmlns:a="http://schemas.openxmlformats.org/drawingml/2006/main">
          <a:off x="302320" y="336528"/>
          <a:ext cx="4572000" cy="12003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THREE</a:t>
          </a:r>
          <a:r>
            <a:rPr lang="en-US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-DAY TRAININGS</a:t>
          </a:r>
          <a:endParaRPr lang="hu-HU" sz="2400" b="1" dirty="0" smtClean="0">
            <a:solidFill>
              <a:srgbClr val="C00000"/>
            </a:solidFill>
            <a:latin typeface="Calibri" panose="020F0502020204030204" pitchFamily="34" charset="0"/>
            <a:ea typeface="SimSun" panose="02010600030101010101" pitchFamily="2" charset="-122"/>
            <a:cs typeface="Arial" panose="020B0604020202020204" pitchFamily="34" charset="0"/>
          </a:endParaRPr>
        </a:p>
        <a:p xmlns:a="http://schemas.openxmlformats.org/drawingml/2006/main">
          <a:r>
            <a:rPr lang="hu-HU" sz="2400" b="1" dirty="0" err="1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Average</a:t>
          </a:r>
          <a:r>
            <a:rPr lang="hu-HU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 </a:t>
          </a:r>
          <a:r>
            <a:rPr lang="hu-HU" sz="2400" b="1" dirty="0" err="1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scores</a:t>
          </a:r>
          <a:r>
            <a:rPr lang="hu-HU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 of </a:t>
          </a:r>
        </a:p>
        <a:p xmlns:a="http://schemas.openxmlformats.org/drawingml/2006/main">
          <a:r>
            <a:rPr lang="hu-HU" sz="2400" b="1" dirty="0" err="1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i</a:t>
          </a:r>
          <a:r>
            <a:rPr lang="hu-HU" sz="2400" b="1" dirty="0" err="1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ndividuals</a:t>
          </a:r>
          <a:r>
            <a:rPr lang="hu-HU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’ </a:t>
          </a:r>
          <a:r>
            <a:rPr lang="hu-HU" sz="2400" b="1" dirty="0" err="1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oppinion</a:t>
          </a:r>
          <a:r>
            <a:rPr lang="hu-HU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 </a:t>
          </a:r>
          <a:r>
            <a:rPr lang="hu-HU" sz="2400" b="1" dirty="0" err="1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rPr>
            <a:t>changes</a:t>
          </a:r>
          <a:endParaRPr lang="hu-HU" sz="2400" b="1" dirty="0" smtClean="0">
            <a:solidFill>
              <a:srgbClr val="C00000"/>
            </a:solidFill>
            <a:latin typeface="Calibri" panose="020F0502020204030204" pitchFamily="34" charset="0"/>
            <a:ea typeface="SimSun" panose="02010600030101010101" pitchFamily="2" charset="-122"/>
            <a:cs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0.47638</cdr:x>
      <cdr:y>0.04851</cdr:y>
    </cdr:from>
    <cdr:to>
      <cdr:x>0.57638</cdr:x>
      <cdr:y>0.18184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4355976" y="3326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0.11413</cdr:x>
      <cdr:y>0.1955</cdr:y>
    </cdr:from>
    <cdr:to>
      <cdr:x>0.12201</cdr:x>
      <cdr:y>0.20217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043608" y="1340768"/>
          <a:ext cx="7200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0.01963</cdr:x>
      <cdr:y>0.164</cdr:y>
    </cdr:from>
    <cdr:to>
      <cdr:x>0.38188</cdr:x>
      <cdr:y>0.269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9512" y="1124744"/>
          <a:ext cx="3312368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2400" b="1" dirty="0" err="1" smtClean="0">
              <a:solidFill>
                <a:srgbClr val="C00000"/>
              </a:solidFill>
            </a:rPr>
            <a:t>Comparison</a:t>
          </a:r>
          <a:r>
            <a:rPr lang="hu-HU" sz="2400" b="1" dirty="0" smtClean="0">
              <a:solidFill>
                <a:srgbClr val="C00000"/>
              </a:solidFill>
            </a:rPr>
            <a:t> </a:t>
          </a:r>
          <a:r>
            <a:rPr lang="hu-HU" sz="2400" b="1" dirty="0" err="1" smtClean="0">
              <a:solidFill>
                <a:srgbClr val="C00000"/>
              </a:solidFill>
            </a:rPr>
            <a:t>between</a:t>
          </a:r>
          <a:r>
            <a:rPr lang="hu-HU" sz="2400" b="1" dirty="0" smtClean="0">
              <a:solidFill>
                <a:srgbClr val="C00000"/>
              </a:solidFill>
            </a:rPr>
            <a:t> </a:t>
          </a:r>
          <a:r>
            <a:rPr lang="hu-HU" sz="2400" b="1" dirty="0" err="1" smtClean="0">
              <a:solidFill>
                <a:srgbClr val="C00000"/>
              </a:solidFill>
            </a:rPr>
            <a:t>rankings</a:t>
          </a:r>
          <a:r>
            <a:rPr lang="hu-HU" sz="2400" b="1" dirty="0" smtClean="0">
              <a:solidFill>
                <a:srgbClr val="C00000"/>
              </a:solidFill>
            </a:rPr>
            <a:t> of </a:t>
          </a:r>
          <a:r>
            <a:rPr lang="hu-HU" sz="2400" b="1" dirty="0" err="1" smtClean="0">
              <a:solidFill>
                <a:srgbClr val="C00000"/>
              </a:solidFill>
            </a:rPr>
            <a:t>one-day</a:t>
          </a:r>
          <a:r>
            <a:rPr lang="hu-HU" sz="2400" b="1" dirty="0" smtClean="0">
              <a:solidFill>
                <a:srgbClr val="C00000"/>
              </a:solidFill>
            </a:rPr>
            <a:t> </a:t>
          </a:r>
          <a:r>
            <a:rPr lang="hu-HU" sz="2400" b="1" dirty="0" err="1" smtClean="0">
              <a:solidFill>
                <a:srgbClr val="C00000"/>
              </a:solidFill>
            </a:rPr>
            <a:t>trainers</a:t>
          </a:r>
          <a:endParaRPr lang="en-US" sz="2400" b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5DD0A-C363-4838-8A19-447632960296}" type="datetimeFigureOut">
              <a:rPr lang="hu-HU" smtClean="0"/>
              <a:pPr/>
              <a:t>2015.08.25.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96CD0-3F3B-4CC9-AE63-7284E8D231D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844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sz="1400" dirty="0" smtClean="0"/>
              <a:t>CASE STUDY</a:t>
            </a:r>
          </a:p>
          <a:p>
            <a:pPr>
              <a:spcBef>
                <a:spcPts val="600"/>
              </a:spcBef>
            </a:pPr>
            <a:r>
              <a:rPr lang="en-US" sz="1400" dirty="0" smtClean="0"/>
              <a:t>An attempt to effectiveness assessment in an environment where only satisfaction surveys </a:t>
            </a:r>
            <a:endParaRPr lang="hu-HU" sz="1400" dirty="0" smtClean="0"/>
          </a:p>
          <a:p>
            <a:pPr>
              <a:spcBef>
                <a:spcPts val="600"/>
              </a:spcBef>
            </a:pPr>
            <a:r>
              <a:rPr lang="hu-HU" sz="1400" dirty="0" smtClean="0"/>
              <a:t>– </a:t>
            </a:r>
            <a:r>
              <a:rPr lang="hu-HU" sz="1400" u="sng" dirty="0" err="1" smtClean="0"/>
              <a:t>as</a:t>
            </a:r>
            <a:r>
              <a:rPr lang="hu-HU" sz="1400" u="sng" dirty="0" smtClean="0"/>
              <a:t> </a:t>
            </a:r>
            <a:r>
              <a:rPr lang="hu-HU" sz="1400" u="sng" dirty="0" err="1" smtClean="0"/>
              <a:t>such</a:t>
            </a:r>
            <a:r>
              <a:rPr lang="hu-HU" sz="1400" u="sng" dirty="0" smtClean="0"/>
              <a:t> </a:t>
            </a:r>
            <a:r>
              <a:rPr lang="hu-HU" sz="1400" u="sng" dirty="0" err="1" smtClean="0"/>
              <a:t>its</a:t>
            </a:r>
            <a:r>
              <a:rPr lang="hu-HU" sz="1400" u="sng" dirty="0" smtClean="0"/>
              <a:t> </a:t>
            </a:r>
            <a:r>
              <a:rPr lang="hu-HU" sz="1400" u="sng" dirty="0" err="1" smtClean="0"/>
              <a:t>aim</a:t>
            </a:r>
            <a:r>
              <a:rPr lang="hu-HU" sz="1400" u="sng" dirty="0" smtClean="0"/>
              <a:t> is </a:t>
            </a:r>
            <a:r>
              <a:rPr lang="hu-HU" sz="1400" u="sng" dirty="0" err="1" smtClean="0"/>
              <a:t>not</a:t>
            </a:r>
            <a:r>
              <a:rPr lang="hu-HU" sz="1400" u="sng" dirty="0" smtClean="0"/>
              <a:t> </a:t>
            </a:r>
            <a:r>
              <a:rPr lang="hu-HU" sz="1400" u="sng" dirty="0" err="1" smtClean="0"/>
              <a:t>to</a:t>
            </a:r>
            <a:r>
              <a:rPr lang="hu-HU" sz="1400" u="sng" dirty="0" smtClean="0"/>
              <a:t> </a:t>
            </a:r>
            <a:r>
              <a:rPr lang="hu-HU" sz="1400" u="sng" dirty="0" err="1" smtClean="0"/>
              <a:t>present</a:t>
            </a:r>
            <a:r>
              <a:rPr lang="hu-HU" sz="1400" u="sng" dirty="0" smtClean="0"/>
              <a:t> </a:t>
            </a:r>
            <a:r>
              <a:rPr lang="hu-HU" sz="1400" u="sng" dirty="0" err="1" smtClean="0"/>
              <a:t>the</a:t>
            </a:r>
            <a:r>
              <a:rPr lang="hu-HU" sz="1400" u="sng" dirty="0" smtClean="0"/>
              <a:t> most </a:t>
            </a:r>
            <a:r>
              <a:rPr lang="hu-HU" sz="1400" u="sng" dirty="0" err="1" smtClean="0"/>
              <a:t>sophisticated</a:t>
            </a:r>
            <a:r>
              <a:rPr lang="hu-HU" sz="1400" u="sng" dirty="0" smtClean="0"/>
              <a:t> </a:t>
            </a:r>
            <a:r>
              <a:rPr lang="hu-HU" sz="1400" u="sng" dirty="0" err="1" smtClean="0"/>
              <a:t>method</a:t>
            </a:r>
            <a:endParaRPr lang="en-US" sz="1400" u="sng" dirty="0" smtClean="0"/>
          </a:p>
          <a:p>
            <a:pPr>
              <a:spcBef>
                <a:spcPts val="600"/>
              </a:spcBef>
            </a:pPr>
            <a:r>
              <a:rPr lang="hu-HU" sz="1400" dirty="0" smtClean="0"/>
              <a:t>The a</a:t>
            </a:r>
            <a:r>
              <a:rPr lang="en-US" sz="1400" dirty="0" err="1" smtClean="0"/>
              <a:t>im</a:t>
            </a:r>
            <a:r>
              <a:rPr lang="en-US" sz="1400" dirty="0" smtClean="0"/>
              <a:t> </a:t>
            </a:r>
            <a:r>
              <a:rPr lang="hu-HU" sz="1400" dirty="0" smtClean="0"/>
              <a:t>is </a:t>
            </a:r>
            <a:r>
              <a:rPr lang="hu-HU" sz="1400" dirty="0" err="1" smtClean="0"/>
              <a:t>to</a:t>
            </a:r>
            <a:r>
              <a:rPr lang="hu-HU" sz="1400" dirty="0" smtClean="0"/>
              <a:t> </a:t>
            </a:r>
            <a:r>
              <a:rPr lang="en-US" sz="1400" u="sng" dirty="0" smtClean="0"/>
              <a:t>demonstrate that it is possible </a:t>
            </a:r>
            <a:r>
              <a:rPr lang="en-US" sz="1400" dirty="0" smtClean="0"/>
              <a:t>even with simple tools implementable in the environment</a:t>
            </a:r>
          </a:p>
          <a:p>
            <a:pPr>
              <a:spcBef>
                <a:spcPts val="600"/>
              </a:spcBef>
            </a:pPr>
            <a:r>
              <a:rPr lang="en-US" sz="1400" u="sng" dirty="0" smtClean="0"/>
              <a:t>Illustrate</a:t>
            </a:r>
            <a:r>
              <a:rPr lang="en-US" sz="1400" dirty="0" smtClean="0"/>
              <a:t> what kind of results can such simple analysis bring</a:t>
            </a:r>
          </a:p>
          <a:p>
            <a:pPr>
              <a:spcBef>
                <a:spcPts val="600"/>
              </a:spcBef>
            </a:pPr>
            <a:r>
              <a:rPr lang="en-US" sz="1400" u="sng" dirty="0" smtClean="0"/>
              <a:t>Raise the issue of the necessity </a:t>
            </a:r>
            <a:r>
              <a:rPr lang="en-US" sz="1400" dirty="0" smtClean="0"/>
              <a:t>to see how effective our work</a:t>
            </a:r>
            <a:r>
              <a:rPr lang="en-US" sz="1400" u="sng" dirty="0" smtClean="0"/>
              <a:t>, prudential obligation</a:t>
            </a:r>
          </a:p>
          <a:p>
            <a:pPr>
              <a:spcBef>
                <a:spcPts val="600"/>
              </a:spcBef>
            </a:pPr>
            <a:r>
              <a:rPr lang="en-US" sz="1400" dirty="0" smtClean="0"/>
              <a:t>Indirectly argument against an organizational culture where relations and loyalties are often more prevalent selection criteria than merit and expertise</a:t>
            </a:r>
          </a:p>
          <a:p>
            <a:pPr>
              <a:spcBef>
                <a:spcPts val="600"/>
              </a:spcBef>
            </a:pPr>
            <a:r>
              <a:rPr lang="hu-HU" sz="1400" dirty="0" smtClean="0"/>
              <a:t>- A</a:t>
            </a:r>
            <a:r>
              <a:rPr lang="en-US" sz="1400" dirty="0" smtClean="0"/>
              <a:t> topic I have talked and written about a couple of times recently</a:t>
            </a:r>
          </a:p>
          <a:p>
            <a:pPr>
              <a:spcBef>
                <a:spcPts val="600"/>
              </a:spcBef>
            </a:pPr>
            <a:r>
              <a:rPr lang="hu-HU" sz="1400" dirty="0" err="1" smtClean="0"/>
              <a:t>Opprotunity</a:t>
            </a:r>
            <a:r>
              <a:rPr lang="hu-HU" sz="1400" dirty="0" smtClean="0"/>
              <a:t> </a:t>
            </a:r>
            <a:r>
              <a:rPr lang="hu-HU" sz="1400" dirty="0" err="1" smtClean="0"/>
              <a:t>was</a:t>
            </a:r>
            <a:r>
              <a:rPr lang="hu-HU" sz="1400" dirty="0" smtClean="0"/>
              <a:t> a </a:t>
            </a:r>
            <a:r>
              <a:rPr lang="hu-HU" sz="1400" dirty="0" err="1" smtClean="0"/>
              <a:t>large</a:t>
            </a:r>
            <a:r>
              <a:rPr lang="hu-HU" sz="1400" dirty="0" smtClean="0"/>
              <a:t> </a:t>
            </a:r>
            <a:r>
              <a:rPr lang="hu-HU" sz="1400" dirty="0" err="1" smtClean="0"/>
              <a:t>training</a:t>
            </a:r>
            <a:r>
              <a:rPr lang="hu-HU" sz="1400" dirty="0" smtClean="0"/>
              <a:t> program </a:t>
            </a:r>
            <a:r>
              <a:rPr lang="hu-HU" sz="1400" dirty="0" err="1" smtClean="0"/>
              <a:t>with</a:t>
            </a:r>
            <a:r>
              <a:rPr lang="hu-HU" sz="1400" dirty="0" smtClean="0"/>
              <a:t> </a:t>
            </a:r>
            <a:r>
              <a:rPr lang="hu-HU" sz="1400" dirty="0" err="1" smtClean="0"/>
              <a:t>nearly</a:t>
            </a:r>
            <a:r>
              <a:rPr lang="hu-HU" sz="1400" dirty="0" smtClean="0"/>
              <a:t> 10.000 </a:t>
            </a:r>
            <a:r>
              <a:rPr lang="hu-HU" sz="1400" dirty="0" err="1" smtClean="0"/>
              <a:t>participants</a:t>
            </a:r>
            <a:r>
              <a:rPr lang="hu-HU" sz="1400" dirty="0" smtClean="0"/>
              <a:t>. </a:t>
            </a:r>
            <a:r>
              <a:rPr lang="hu-HU" sz="1400" dirty="0" err="1" smtClean="0"/>
              <a:t>Large</a:t>
            </a:r>
            <a:r>
              <a:rPr lang="hu-HU" sz="1400" dirty="0" smtClean="0"/>
              <a:t> </a:t>
            </a:r>
            <a:r>
              <a:rPr lang="hu-HU" sz="1400" dirty="0" err="1" smtClean="0"/>
              <a:t>enough</a:t>
            </a:r>
            <a:r>
              <a:rPr lang="hu-HU" sz="1400" dirty="0" smtClean="0"/>
              <a:t> </a:t>
            </a:r>
            <a:r>
              <a:rPr lang="hu-HU" sz="1400" dirty="0" err="1" smtClean="0"/>
              <a:t>sample</a:t>
            </a:r>
            <a:r>
              <a:rPr lang="hu-HU" sz="1400" dirty="0" smtClean="0"/>
              <a:t> </a:t>
            </a:r>
            <a:r>
              <a:rPr lang="hu-HU" sz="1400" dirty="0" err="1" smtClean="0"/>
              <a:t>for</a:t>
            </a:r>
            <a:r>
              <a:rPr lang="hu-HU" sz="1400" dirty="0" smtClean="0"/>
              <a:t> </a:t>
            </a:r>
            <a:r>
              <a:rPr lang="hu-HU" sz="1400" dirty="0" err="1" smtClean="0"/>
              <a:t>results</a:t>
            </a:r>
            <a:r>
              <a:rPr lang="hu-HU" sz="1400" dirty="0" smtClean="0"/>
              <a:t>.</a:t>
            </a:r>
            <a:endParaRPr lang="en-US" sz="1400" dirty="0" smtClean="0"/>
          </a:p>
          <a:p>
            <a:pPr>
              <a:spcBef>
                <a:spcPts val="600"/>
              </a:spcBef>
            </a:pPr>
            <a:r>
              <a:rPr lang="hu-HU" b="1" u="sng" dirty="0" err="1" smtClean="0"/>
              <a:t>My</a:t>
            </a:r>
            <a:r>
              <a:rPr lang="hu-HU" b="1" u="sng" dirty="0" smtClean="0"/>
              <a:t> program and design - </a:t>
            </a:r>
            <a:r>
              <a:rPr lang="hu-HU" b="1" u="sng" dirty="0" err="1" smtClean="0"/>
              <a:t>data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analysis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independent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expert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statistician</a:t>
            </a:r>
            <a:r>
              <a:rPr lang="hu-HU" b="1" u="sng" dirty="0" smtClean="0"/>
              <a:t> !!! I am </a:t>
            </a:r>
            <a:r>
              <a:rPr lang="hu-HU" b="1" u="sng" dirty="0" err="1" smtClean="0"/>
              <a:t>not</a:t>
            </a:r>
            <a:r>
              <a:rPr lang="hu-HU" b="1" u="sng" dirty="0" smtClean="0"/>
              <a:t> an </a:t>
            </a:r>
            <a:r>
              <a:rPr lang="hu-HU" b="1" u="sng" dirty="0" err="1" smtClean="0"/>
              <a:t>expert</a:t>
            </a:r>
            <a:r>
              <a:rPr lang="hu-HU" b="1" u="sng" dirty="0" smtClean="0"/>
              <a:t>, I </a:t>
            </a:r>
            <a:r>
              <a:rPr lang="hu-HU" b="1" u="sng" dirty="0" err="1" smtClean="0"/>
              <a:t>can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only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interpret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the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results</a:t>
            </a:r>
            <a:r>
              <a:rPr lang="hu-HU" b="1" u="sng" dirty="0" smtClean="0"/>
              <a:t> and </a:t>
            </a:r>
            <a:r>
              <a:rPr lang="hu-HU" b="1" u="sng" dirty="0" err="1" smtClean="0"/>
              <a:t>turn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into</a:t>
            </a:r>
            <a:r>
              <a:rPr lang="hu-HU" b="1" u="sng" dirty="0" smtClean="0"/>
              <a:t> policy </a:t>
            </a:r>
            <a:r>
              <a:rPr lang="hu-HU" b="1" u="sng" dirty="0" err="1" smtClean="0"/>
              <a:t>related</a:t>
            </a:r>
            <a:r>
              <a:rPr lang="hu-HU" b="1" u="sng" dirty="0" smtClean="0"/>
              <a:t> </a:t>
            </a:r>
            <a:r>
              <a:rPr lang="hu-HU" b="1" u="sng" dirty="0" err="1" smtClean="0"/>
              <a:t>learning</a:t>
            </a:r>
            <a:endParaRPr lang="hu-HU" b="1" u="sng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97864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6103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600" dirty="0" err="1" smtClean="0"/>
              <a:t>Pseudonym</a:t>
            </a:r>
            <a:r>
              <a:rPr lang="hu-HU" sz="1600" dirty="0" smtClean="0"/>
              <a:t> </a:t>
            </a:r>
            <a:r>
              <a:rPr lang="hu-HU" sz="1600" dirty="0" err="1" smtClean="0"/>
              <a:t>for</a:t>
            </a:r>
            <a:r>
              <a:rPr lang="hu-HU" sz="1600" dirty="0" smtClean="0"/>
              <a:t> </a:t>
            </a:r>
            <a:r>
              <a:rPr lang="en-US" sz="1600" b="1" u="sng" dirty="0"/>
              <a:t>and tracking the changes of responses </a:t>
            </a:r>
            <a:r>
              <a:rPr lang="hu-HU" sz="1600" b="1" u="sng" dirty="0" err="1" smtClean="0"/>
              <a:t>at</a:t>
            </a:r>
            <a:r>
              <a:rPr lang="hu-HU" sz="1600" b="1" u="sng" dirty="0" smtClean="0"/>
              <a:t> </a:t>
            </a:r>
            <a:r>
              <a:rPr lang="hu-HU" sz="1600" b="1" u="sng" dirty="0" err="1" smtClean="0"/>
              <a:t>individual</a:t>
            </a:r>
            <a:r>
              <a:rPr lang="hu-HU" sz="1600" b="1" u="sng" dirty="0" smtClean="0"/>
              <a:t> </a:t>
            </a:r>
            <a:r>
              <a:rPr lang="hu-HU" sz="1600" b="1" u="sng" dirty="0" err="1" smtClean="0"/>
              <a:t>level</a:t>
            </a:r>
            <a:r>
              <a:rPr lang="hu-HU" sz="1600" dirty="0" smtClean="0"/>
              <a:t> </a:t>
            </a:r>
            <a:r>
              <a:rPr lang="hu-HU" sz="1600" dirty="0" err="1" smtClean="0"/>
              <a:t>not</a:t>
            </a:r>
            <a:r>
              <a:rPr lang="hu-HU" sz="1600" dirty="0" smtClean="0"/>
              <a:t> </a:t>
            </a:r>
            <a:r>
              <a:rPr lang="hu-HU" sz="1600" dirty="0" err="1" smtClean="0"/>
              <a:t>only</a:t>
            </a:r>
            <a:r>
              <a:rPr lang="hu-HU" sz="1600" dirty="0" smtClean="0"/>
              <a:t> </a:t>
            </a:r>
            <a:r>
              <a:rPr lang="hu-HU" sz="1600" dirty="0" err="1" smtClean="0"/>
              <a:t>avarages</a:t>
            </a:r>
            <a:endParaRPr lang="hu-HU" sz="1600" dirty="0" smtClean="0"/>
          </a:p>
          <a:p>
            <a:endParaRPr lang="hu-HU" sz="1600" dirty="0"/>
          </a:p>
          <a:p>
            <a:r>
              <a:rPr lang="en-US" sz="1600" dirty="0"/>
              <a:t>6,692 participants of shorter trainings and the 670 participants of longer courses filled out a questionnaire before the training session and right after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9955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545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5063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sz="1600" dirty="0"/>
              <a:t>Results confirmed that in both training designs changes of average agreement along each items </a:t>
            </a:r>
            <a:r>
              <a:rPr lang="en-US" sz="1600" dirty="0" smtClean="0"/>
              <a:t>were</a:t>
            </a:r>
            <a:r>
              <a:rPr lang="hu-HU" sz="1600" dirty="0" smtClean="0"/>
              <a:t>:</a:t>
            </a:r>
          </a:p>
          <a:p>
            <a:pPr marL="285750" indent="-285750" fontAlgn="base">
              <a:buFontTx/>
              <a:buChar char="-"/>
            </a:pPr>
            <a:r>
              <a:rPr lang="en-US" sz="1600" b="1" dirty="0" smtClean="0"/>
              <a:t>statistically </a:t>
            </a:r>
            <a:r>
              <a:rPr lang="en-US" sz="1600" b="1" dirty="0"/>
              <a:t>significant</a:t>
            </a:r>
            <a:r>
              <a:rPr lang="en-US" sz="1600" dirty="0"/>
              <a:t>, </a:t>
            </a:r>
            <a:r>
              <a:rPr lang="hu-HU" sz="1600" b="1" dirty="0" smtClean="0"/>
              <a:t>(1 nap: t(A4, K4)=24-26, </a:t>
            </a:r>
            <a:r>
              <a:rPr lang="hu-HU" sz="1600" b="1" dirty="0" err="1" smtClean="0"/>
              <a:t>other</a:t>
            </a:r>
            <a:r>
              <a:rPr lang="hu-HU" sz="1600" b="1" dirty="0" smtClean="0"/>
              <a:t> 6-26)</a:t>
            </a:r>
          </a:p>
          <a:p>
            <a:pPr marL="285750" indent="-285750" fontAlgn="base">
              <a:buFontTx/>
              <a:buChar char="-"/>
            </a:pPr>
            <a:r>
              <a:rPr lang="hu-HU" sz="1600" b="1" dirty="0" smtClean="0"/>
              <a:t>3 nap </a:t>
            </a:r>
            <a:r>
              <a:rPr lang="hu-HU" sz="1600" b="1" dirty="0" err="1" smtClean="0"/>
              <a:t>tmax</a:t>
            </a:r>
            <a:r>
              <a:rPr lang="hu-HU" sz="1600" b="1" dirty="0" smtClean="0"/>
              <a:t> 9-10, other2-10)</a:t>
            </a:r>
          </a:p>
          <a:p>
            <a:pPr marL="285750" indent="-285750" fontAlgn="base">
              <a:buFontTx/>
              <a:buChar char="-"/>
            </a:pPr>
            <a:r>
              <a:rPr lang="en-US" sz="1600" dirty="0" smtClean="0"/>
              <a:t>however</a:t>
            </a:r>
            <a:r>
              <a:rPr lang="en-US" sz="1600" dirty="0"/>
              <a:t>, these changes based on </a:t>
            </a:r>
            <a:r>
              <a:rPr lang="en-US" sz="1600" b="1" dirty="0"/>
              <a:t>Cohen’s d effect size </a:t>
            </a:r>
            <a:r>
              <a:rPr lang="hu-HU" sz="1600" b="1" dirty="0" smtClean="0"/>
              <a:t>(</a:t>
            </a:r>
            <a:r>
              <a:rPr lang="hu-HU" sz="1600" b="1" dirty="0" err="1" smtClean="0"/>
              <a:t>abs</a:t>
            </a:r>
            <a:r>
              <a:rPr lang="hu-HU" sz="1600" b="1" dirty="0" smtClean="0"/>
              <a:t> 0,1-0,45 A4 0,4, K4 0,45) </a:t>
            </a:r>
            <a:r>
              <a:rPr lang="en-US" sz="1600" dirty="0" smtClean="0"/>
              <a:t>moderate </a:t>
            </a:r>
            <a:r>
              <a:rPr lang="en-US" sz="1600" dirty="0"/>
              <a:t>at most </a:t>
            </a:r>
            <a:endParaRPr lang="hu-HU" sz="1600" dirty="0" smtClean="0"/>
          </a:p>
          <a:p>
            <a:pPr marL="285750" indent="-285750" fontAlgn="base">
              <a:buFontTx/>
              <a:buChar char="-"/>
            </a:pPr>
            <a:r>
              <a:rPr lang="en-US" sz="1600" dirty="0" smtClean="0"/>
              <a:t>(</a:t>
            </a:r>
            <a:r>
              <a:rPr lang="en-US" sz="1600" dirty="0"/>
              <a:t>for detailed t-test results see Annex 3).</a:t>
            </a:r>
            <a:endParaRPr lang="hu-HU" sz="1600" dirty="0"/>
          </a:p>
          <a:p>
            <a:endParaRPr lang="hu-HU" sz="1600" b="1" dirty="0"/>
          </a:p>
          <a:p>
            <a:r>
              <a:rPr lang="hu-HU" sz="1600" b="1" dirty="0" smtClean="0"/>
              <a:t>The </a:t>
            </a:r>
            <a:r>
              <a:rPr lang="hu-HU" sz="1600" b="1" dirty="0" err="1" smtClean="0"/>
              <a:t>Scatter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plot</a:t>
            </a:r>
            <a:r>
              <a:rPr lang="hu-HU" sz="1600" b="1" dirty="0" smtClean="0"/>
              <a:t>  </a:t>
            </a:r>
          </a:p>
          <a:p>
            <a:r>
              <a:rPr lang="en-US" sz="1600" dirty="0" smtClean="0"/>
              <a:t>Figure </a:t>
            </a:r>
            <a:r>
              <a:rPr lang="en-US" sz="1600" dirty="0"/>
              <a:t>1 and Figure 2 present the scatter plot of before-after average scores along the examined variables in the cases of one-day and three-day </a:t>
            </a:r>
            <a:r>
              <a:rPr lang="en-US" sz="1600" dirty="0" smtClean="0"/>
              <a:t>designs</a:t>
            </a:r>
            <a:endParaRPr lang="hu-HU" sz="1600" dirty="0" smtClean="0"/>
          </a:p>
          <a:p>
            <a:endParaRPr lang="hu-HU" sz="1600" b="1" dirty="0" smtClean="0"/>
          </a:p>
          <a:p>
            <a:r>
              <a:rPr lang="hu-HU" sz="1600" b="1" dirty="0" err="1" smtClean="0"/>
              <a:t>Rotated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sclae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versions</a:t>
            </a:r>
            <a:r>
              <a:rPr lang="hu-HU" sz="1600" b="1" dirty="0" smtClean="0"/>
              <a:t>  A1 A2 A3 K1 </a:t>
            </a:r>
            <a:r>
              <a:rPr lang="hu-HU" sz="1600" b="1" dirty="0" err="1" smtClean="0"/>
              <a:t>One-day</a:t>
            </a:r>
            <a:endParaRPr lang="hu-HU" sz="1600" b="1" dirty="0" smtClean="0"/>
          </a:p>
          <a:p>
            <a:r>
              <a:rPr lang="en-US" sz="1600" dirty="0"/>
              <a:t>Rotated-scale versions of A1, A2, A3 and K1 statements </a:t>
            </a:r>
            <a:r>
              <a:rPr lang="en-US" sz="1600" dirty="0" smtClean="0"/>
              <a:t>indicated </a:t>
            </a:r>
            <a:r>
              <a:rPr lang="en-US" sz="1600" dirty="0"/>
              <a:t>by an additional letter “R</a:t>
            </a:r>
            <a:r>
              <a:rPr lang="en-US" sz="1600" dirty="0" smtClean="0"/>
              <a:t>”</a:t>
            </a:r>
            <a:endParaRPr lang="hu-HU" sz="1600" dirty="0" smtClean="0"/>
          </a:p>
          <a:p>
            <a:endParaRPr lang="hu-HU" sz="1600" dirty="0"/>
          </a:p>
          <a:p>
            <a:r>
              <a:rPr lang="en-US" sz="1600" b="1" dirty="0"/>
              <a:t>Blue line represents hypothetical zero difference</a:t>
            </a:r>
            <a:endParaRPr lang="hu-HU" sz="16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9522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600" dirty="0" err="1" smtClean="0"/>
              <a:t>Rotated</a:t>
            </a:r>
            <a:r>
              <a:rPr lang="hu-HU" sz="1600" dirty="0" smtClean="0"/>
              <a:t> A1 A2 A3 K1 </a:t>
            </a:r>
            <a:r>
              <a:rPr lang="hu-HU" sz="1600" dirty="0" err="1" smtClean="0"/>
              <a:t>Three-day</a:t>
            </a:r>
            <a:endParaRPr lang="hu-HU" sz="1600" dirty="0" smtClean="0"/>
          </a:p>
          <a:p>
            <a:endParaRPr lang="hu-HU" sz="1600" dirty="0"/>
          </a:p>
          <a:p>
            <a:r>
              <a:rPr lang="en-US" sz="1600" dirty="0"/>
              <a:t>A1R: after the training sessions participants became significantly a bit less anxious by the level of corruption in </a:t>
            </a:r>
            <a:r>
              <a:rPr lang="en-US" sz="1600" dirty="0" smtClean="0"/>
              <a:t>Hungary</a:t>
            </a:r>
            <a:endParaRPr lang="hu-HU" sz="1600" dirty="0" smtClean="0"/>
          </a:p>
          <a:p>
            <a:endParaRPr lang="hu-HU" sz="1600" dirty="0" smtClean="0"/>
          </a:p>
          <a:p>
            <a:r>
              <a:rPr lang="hu-HU" sz="1600" dirty="0" err="1" smtClean="0"/>
              <a:t>Might</a:t>
            </a:r>
            <a:r>
              <a:rPr lang="hu-HU" sz="1600" dirty="0" smtClean="0"/>
              <a:t> be </a:t>
            </a:r>
            <a:r>
              <a:rPr lang="hu-HU" sz="1600" dirty="0" err="1" smtClean="0"/>
              <a:t>suprising</a:t>
            </a:r>
            <a:endParaRPr lang="hu-HU" sz="1600" dirty="0" smtClean="0"/>
          </a:p>
          <a:p>
            <a:endParaRPr lang="hu-HU" sz="1600" dirty="0"/>
          </a:p>
          <a:p>
            <a:r>
              <a:rPr lang="hu-HU" sz="1600" dirty="0" err="1" smtClean="0"/>
              <a:t>Deeper</a:t>
            </a:r>
            <a:r>
              <a:rPr lang="hu-HU" sz="1600" dirty="0" smtClean="0"/>
              <a:t> </a:t>
            </a:r>
            <a:r>
              <a:rPr lang="hu-HU" sz="1600" dirty="0" err="1" smtClean="0"/>
              <a:t>understanding</a:t>
            </a:r>
            <a:r>
              <a:rPr lang="hu-HU" sz="1600" dirty="0" smtClean="0"/>
              <a:t> of </a:t>
            </a:r>
            <a:r>
              <a:rPr lang="hu-HU" sz="1600" dirty="0" err="1" smtClean="0"/>
              <a:t>phenomenon</a:t>
            </a:r>
            <a:r>
              <a:rPr lang="hu-HU" sz="1600" dirty="0" smtClean="0"/>
              <a:t> </a:t>
            </a:r>
            <a:r>
              <a:rPr lang="hu-HU" sz="1600" dirty="0" err="1" smtClean="0"/>
              <a:t>needed</a:t>
            </a:r>
            <a:r>
              <a:rPr lang="hu-HU" sz="1600" dirty="0" smtClean="0"/>
              <a:t> </a:t>
            </a:r>
            <a:r>
              <a:rPr lang="hu-HU" sz="1600" dirty="0" err="1" smtClean="0"/>
              <a:t>for</a:t>
            </a:r>
            <a:r>
              <a:rPr lang="hu-HU" sz="1600" dirty="0" smtClean="0"/>
              <a:t> </a:t>
            </a:r>
            <a:r>
              <a:rPr lang="hu-HU" sz="1600" dirty="0" err="1" smtClean="0"/>
              <a:t>better</a:t>
            </a:r>
            <a:r>
              <a:rPr lang="hu-HU" sz="1600" dirty="0" smtClean="0"/>
              <a:t> policy </a:t>
            </a:r>
            <a:r>
              <a:rPr lang="hu-HU" sz="1600" dirty="0" err="1" smtClean="0"/>
              <a:t>responses</a:t>
            </a:r>
            <a:r>
              <a:rPr lang="hu-HU" sz="1600" dirty="0" smtClean="0"/>
              <a:t> BUT</a:t>
            </a:r>
          </a:p>
          <a:p>
            <a:r>
              <a:rPr lang="hu-HU" sz="1600" dirty="0" err="1" smtClean="0"/>
              <a:t>Tolerance</a:t>
            </a:r>
            <a:r>
              <a:rPr lang="hu-HU" sz="1600" dirty="0" smtClean="0"/>
              <a:t> </a:t>
            </a:r>
            <a:r>
              <a:rPr lang="hu-HU" sz="1600" dirty="0" err="1" smtClean="0"/>
              <a:t>threshhold</a:t>
            </a:r>
            <a:r>
              <a:rPr lang="hu-HU" sz="1600" dirty="0" smtClean="0"/>
              <a:t> </a:t>
            </a:r>
            <a:r>
              <a:rPr lang="hu-HU" sz="1600" dirty="0" err="1" smtClean="0"/>
              <a:t>tw</a:t>
            </a:r>
            <a:r>
              <a:rPr lang="hu-HU" sz="1600" dirty="0" smtClean="0"/>
              <a:t>. The </a:t>
            </a:r>
            <a:r>
              <a:rPr lang="hu-HU" sz="1600" dirty="0" err="1" smtClean="0"/>
              <a:t>normality</a:t>
            </a:r>
            <a:r>
              <a:rPr lang="hu-HU" sz="1600" dirty="0" smtClean="0"/>
              <a:t> of </a:t>
            </a:r>
            <a:r>
              <a:rPr lang="hu-HU" sz="1600" dirty="0" err="1" smtClean="0"/>
              <a:t>corruption</a:t>
            </a:r>
            <a:r>
              <a:rPr lang="hu-HU" sz="1600" dirty="0" smtClean="0"/>
              <a:t> </a:t>
            </a:r>
            <a:r>
              <a:rPr lang="hu-HU" sz="1600" dirty="0" err="1" smtClean="0"/>
              <a:t>increased</a:t>
            </a:r>
            <a:endParaRPr lang="hu-HU" sz="1600" dirty="0" smtClean="0"/>
          </a:p>
          <a:p>
            <a:endParaRPr lang="hu-HU" sz="1600" dirty="0"/>
          </a:p>
          <a:p>
            <a:r>
              <a:rPr lang="en-US" sz="1600" dirty="0"/>
              <a:t>point for reflection for curriculum development</a:t>
            </a:r>
            <a:endParaRPr lang="hu-HU" sz="1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143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9903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sz="1600" dirty="0"/>
              <a:t>Paired sample t-tests confirmed that in both cases of training designs participants on the </a:t>
            </a:r>
            <a:r>
              <a:rPr lang="en-US" sz="1600" b="1" dirty="0"/>
              <a:t>average </a:t>
            </a:r>
            <a:r>
              <a:rPr lang="en-US" sz="1600" b="1" dirty="0" smtClean="0"/>
              <a:t>significantly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increase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in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attitude</a:t>
            </a:r>
            <a:r>
              <a:rPr lang="hu-HU" sz="1600" b="1" dirty="0" smtClean="0"/>
              <a:t> and </a:t>
            </a:r>
            <a:r>
              <a:rPr lang="hu-HU" sz="1600" b="1" dirty="0" err="1" smtClean="0"/>
              <a:t>knowledge</a:t>
            </a:r>
            <a:r>
              <a:rPr lang="hu-HU" sz="1600" b="1" dirty="0" smtClean="0"/>
              <a:t> </a:t>
            </a:r>
          </a:p>
          <a:p>
            <a:pPr fontAlgn="base"/>
            <a:r>
              <a:rPr lang="hu-HU" sz="1600" dirty="0" err="1" smtClean="0"/>
              <a:t>Attitude</a:t>
            </a:r>
            <a:r>
              <a:rPr lang="hu-HU" sz="1600" dirty="0" smtClean="0"/>
              <a:t>: </a:t>
            </a:r>
            <a:r>
              <a:rPr lang="en-US" sz="1600" dirty="0" smtClean="0"/>
              <a:t> </a:t>
            </a:r>
            <a:r>
              <a:rPr lang="en-US" sz="1600" dirty="0"/>
              <a:t>(t</a:t>
            </a:r>
            <a:r>
              <a:rPr lang="en-US" sz="1600" baseline="-25000" dirty="0"/>
              <a:t>one-day</a:t>
            </a:r>
            <a:r>
              <a:rPr lang="en-US" sz="1600" dirty="0"/>
              <a:t>=24.555, </a:t>
            </a:r>
            <a:r>
              <a:rPr lang="en-US" sz="1600" dirty="0" err="1"/>
              <a:t>df</a:t>
            </a:r>
            <a:r>
              <a:rPr lang="en-US" sz="1600" baseline="-25000" dirty="0" err="1"/>
              <a:t>one</a:t>
            </a:r>
            <a:r>
              <a:rPr lang="en-US" sz="1600" baseline="-25000" dirty="0"/>
              <a:t>-day</a:t>
            </a:r>
            <a:r>
              <a:rPr lang="en-US" sz="1600" dirty="0"/>
              <a:t>=6,504, p</a:t>
            </a:r>
            <a:r>
              <a:rPr lang="en-US" sz="1600" baseline="-25000" dirty="0"/>
              <a:t>one-day</a:t>
            </a:r>
            <a:r>
              <a:rPr lang="en-US" sz="1600" dirty="0"/>
              <a:t>=0.000&lt;0.05; </a:t>
            </a:r>
            <a:r>
              <a:rPr lang="en-US" sz="1600" dirty="0" err="1"/>
              <a:t>t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=7.658, </a:t>
            </a:r>
            <a:r>
              <a:rPr lang="en-US" sz="1600" dirty="0" err="1"/>
              <a:t>d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=650, </a:t>
            </a:r>
            <a:r>
              <a:rPr lang="en-US" sz="1600" dirty="0" err="1"/>
              <a:t>p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=0.000&lt;0.05</a:t>
            </a:r>
            <a:r>
              <a:rPr lang="en-US" sz="1600" dirty="0" smtClean="0"/>
              <a:t>)</a:t>
            </a:r>
            <a:endParaRPr lang="hu-HU" sz="1600" dirty="0" smtClean="0"/>
          </a:p>
          <a:p>
            <a:pPr fontAlgn="base"/>
            <a:r>
              <a:rPr lang="en-US" sz="1600" dirty="0" smtClean="0"/>
              <a:t>interpreted </a:t>
            </a:r>
            <a:r>
              <a:rPr lang="en-US" sz="1600" dirty="0"/>
              <a:t>as small (Cohen’s d</a:t>
            </a:r>
            <a:r>
              <a:rPr lang="en-US" sz="1600" baseline="-25000" dirty="0"/>
              <a:t>one-day</a:t>
            </a:r>
            <a:r>
              <a:rPr lang="en-US" sz="1600" dirty="0"/>
              <a:t>=0.28, Cohen’s </a:t>
            </a:r>
            <a:r>
              <a:rPr lang="en-US" sz="1600" dirty="0" err="1"/>
              <a:t>d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=0.27),</a:t>
            </a:r>
            <a:r>
              <a:rPr lang="en-US" sz="1600" dirty="0" smtClean="0"/>
              <a:t> </a:t>
            </a:r>
            <a:r>
              <a:rPr lang="hu-HU" sz="1600" b="1" dirty="0" smtClean="0"/>
              <a:t>p=</a:t>
            </a:r>
            <a:r>
              <a:rPr lang="hu-HU" sz="1600" b="1" dirty="0" err="1" smtClean="0"/>
              <a:t>signifikáns</a:t>
            </a:r>
            <a:r>
              <a:rPr lang="hu-HU" sz="1600" b="1" dirty="0" smtClean="0"/>
              <a:t> 0,03-5-től</a:t>
            </a:r>
          </a:p>
          <a:p>
            <a:pPr fontAlgn="base"/>
            <a:endParaRPr lang="hu-HU" sz="1600" dirty="0"/>
          </a:p>
          <a:p>
            <a:pPr fontAlgn="base"/>
            <a:r>
              <a:rPr lang="en-US" sz="1600" dirty="0" smtClean="0"/>
              <a:t>Knowledge</a:t>
            </a:r>
            <a:r>
              <a:rPr lang="hu-HU" sz="1600" dirty="0" smtClean="0"/>
              <a:t>: </a:t>
            </a:r>
            <a:r>
              <a:rPr lang="en-US" sz="1600" dirty="0" smtClean="0"/>
              <a:t>(</a:t>
            </a:r>
            <a:r>
              <a:rPr lang="en-US" sz="1600" dirty="0"/>
              <a:t>t</a:t>
            </a:r>
            <a:r>
              <a:rPr lang="en-US" sz="1600" baseline="-25000" dirty="0"/>
              <a:t>one-day</a:t>
            </a:r>
            <a:r>
              <a:rPr lang="en-US" sz="1600" dirty="0"/>
              <a:t>=33.537, d</a:t>
            </a:r>
            <a:r>
              <a:rPr lang="en-US" sz="1600" baseline="-25000" dirty="0"/>
              <a:t>one-day</a:t>
            </a:r>
            <a:r>
              <a:rPr lang="en-US" sz="1600" dirty="0"/>
              <a:t>=6,583, p</a:t>
            </a:r>
            <a:r>
              <a:rPr lang="en-US" sz="1600" baseline="-25000" dirty="0"/>
              <a:t>one-day</a:t>
            </a:r>
            <a:r>
              <a:rPr lang="en-US" sz="1600" dirty="0"/>
              <a:t>=0.000&lt;0.05; </a:t>
            </a:r>
            <a:r>
              <a:rPr lang="en-US" sz="1600" dirty="0" err="1"/>
              <a:t>t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=12.797, </a:t>
            </a:r>
            <a:r>
              <a:rPr lang="en-US" sz="1600" dirty="0" err="1"/>
              <a:t>df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=650, </a:t>
            </a:r>
            <a:r>
              <a:rPr lang="en-US" sz="1600" dirty="0" err="1"/>
              <a:t>p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=0.000&lt;0.05). </a:t>
            </a:r>
            <a:endParaRPr lang="hu-HU" sz="1600" dirty="0" smtClean="0"/>
          </a:p>
          <a:p>
            <a:pPr fontAlgn="base"/>
            <a:r>
              <a:rPr lang="en-US" sz="1600" dirty="0"/>
              <a:t>closer to moderate (Cohen’s d</a:t>
            </a:r>
            <a:r>
              <a:rPr lang="en-US" sz="1600" baseline="-25000" dirty="0"/>
              <a:t>one-day</a:t>
            </a:r>
            <a:r>
              <a:rPr lang="en-US" sz="1600" dirty="0"/>
              <a:t>=0.42, Cohen’s </a:t>
            </a:r>
            <a:r>
              <a:rPr lang="en-US" sz="1600" dirty="0" err="1"/>
              <a:t>d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=0.51)</a:t>
            </a:r>
            <a:endParaRPr lang="hu-HU" sz="1600" dirty="0"/>
          </a:p>
          <a:p>
            <a:pPr fontAlgn="base"/>
            <a:r>
              <a:rPr lang="en-US" sz="1600" dirty="0" smtClean="0"/>
              <a:t>As </a:t>
            </a:r>
            <a:r>
              <a:rPr lang="en-US" sz="1600" dirty="0"/>
              <a:t>a result of these, the </a:t>
            </a:r>
            <a:r>
              <a:rPr lang="en-US" sz="1600" b="1" dirty="0"/>
              <a:t>overall increase </a:t>
            </a:r>
            <a:r>
              <a:rPr lang="en-US" sz="1600" dirty="0"/>
              <a:t>in the level of total agreement was also </a:t>
            </a:r>
            <a:r>
              <a:rPr lang="en-US" sz="1600" b="1" dirty="0"/>
              <a:t>statistically significant regardless of the length of training program</a:t>
            </a:r>
            <a:r>
              <a:rPr lang="en-US" sz="1600" dirty="0"/>
              <a:t> </a:t>
            </a:r>
            <a:endParaRPr lang="hu-HU" sz="1600" dirty="0" smtClean="0"/>
          </a:p>
          <a:p>
            <a:pPr fontAlgn="base"/>
            <a:r>
              <a:rPr lang="en-US" sz="1600" dirty="0" smtClean="0"/>
              <a:t>(</a:t>
            </a:r>
            <a:r>
              <a:rPr lang="en-US" sz="1600" dirty="0"/>
              <a:t>t</a:t>
            </a:r>
            <a:r>
              <a:rPr lang="en-US" sz="1600" baseline="-25000" dirty="0"/>
              <a:t>one-day</a:t>
            </a:r>
            <a:r>
              <a:rPr lang="en-US" sz="1600" dirty="0"/>
              <a:t>=38.805, </a:t>
            </a:r>
            <a:r>
              <a:rPr lang="en-US" sz="1600" dirty="0" err="1"/>
              <a:t>df</a:t>
            </a:r>
            <a:r>
              <a:rPr lang="en-US" sz="1600" baseline="-25000" dirty="0" err="1"/>
              <a:t>one</a:t>
            </a:r>
            <a:r>
              <a:rPr lang="en-US" sz="1600" baseline="-25000" dirty="0"/>
              <a:t>-day</a:t>
            </a:r>
            <a:r>
              <a:rPr lang="en-US" sz="1600" dirty="0"/>
              <a:t>=6,470, p</a:t>
            </a:r>
            <a:r>
              <a:rPr lang="en-US" sz="1600" baseline="-25000" dirty="0"/>
              <a:t>one-day</a:t>
            </a:r>
            <a:r>
              <a:rPr lang="en-US" sz="1600" dirty="0"/>
              <a:t>=0.000&lt;0.05; </a:t>
            </a:r>
            <a:r>
              <a:rPr lang="en-US" sz="1600" dirty="0" err="1"/>
              <a:t>t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=13.978, </a:t>
            </a:r>
            <a:r>
              <a:rPr lang="en-US" sz="1600" dirty="0" err="1"/>
              <a:t>df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=646, </a:t>
            </a:r>
            <a:r>
              <a:rPr lang="en-US" sz="1600" dirty="0" err="1"/>
              <a:t>p</a:t>
            </a:r>
            <a:r>
              <a:rPr lang="en-US" sz="1600" baseline="-25000" dirty="0" err="1"/>
              <a:t>three</a:t>
            </a:r>
            <a:r>
              <a:rPr lang="en-US" sz="1600" baseline="-25000" dirty="0"/>
              <a:t>-day</a:t>
            </a:r>
            <a:r>
              <a:rPr lang="en-US" sz="1600" dirty="0"/>
              <a:t>=0.000&lt;0.05</a:t>
            </a:r>
            <a:r>
              <a:rPr lang="en-US" sz="1600" dirty="0" smtClean="0"/>
              <a:t>).</a:t>
            </a:r>
            <a:endParaRPr lang="hu-HU" sz="1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5029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36987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hu-HU" dirty="0" err="1"/>
              <a:t>Assumption</a:t>
            </a:r>
            <a:r>
              <a:rPr lang="hu-HU" dirty="0"/>
              <a:t> </a:t>
            </a:r>
            <a:r>
              <a:rPr lang="hu-HU" dirty="0" err="1"/>
              <a:t>Commitment</a:t>
            </a:r>
            <a:r>
              <a:rPr lang="hu-HU" dirty="0"/>
              <a:t> </a:t>
            </a:r>
            <a:r>
              <a:rPr lang="hu-HU" dirty="0" err="1"/>
              <a:t>might</a:t>
            </a:r>
            <a:r>
              <a:rPr lang="hu-HU" dirty="0"/>
              <a:t> </a:t>
            </a:r>
            <a:r>
              <a:rPr lang="hu-HU" dirty="0" err="1"/>
              <a:t>positively</a:t>
            </a:r>
            <a:r>
              <a:rPr lang="hu-HU" dirty="0"/>
              <a:t> </a:t>
            </a:r>
            <a:r>
              <a:rPr lang="hu-HU" dirty="0" err="1"/>
              <a:t>affect</a:t>
            </a:r>
            <a:r>
              <a:rPr lang="hu-HU" dirty="0"/>
              <a:t> – NO</a:t>
            </a:r>
          </a:p>
          <a:p>
            <a:pPr marL="228600" indent="-228600">
              <a:buAutoNum type="arabicPeriod"/>
            </a:pPr>
            <a:endParaRPr lang="hu-HU" dirty="0"/>
          </a:p>
          <a:p>
            <a:r>
              <a:rPr lang="hu-HU" dirty="0"/>
              <a:t>2. </a:t>
            </a:r>
            <a:r>
              <a:rPr lang="hu-HU" dirty="0" err="1"/>
              <a:t>Weakly</a:t>
            </a:r>
            <a:r>
              <a:rPr lang="hu-HU" dirty="0"/>
              <a:t>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significant</a:t>
            </a:r>
            <a:r>
              <a:rPr lang="hu-HU" dirty="0"/>
              <a:t> </a:t>
            </a:r>
            <a:r>
              <a:rPr lang="hu-HU" dirty="0" err="1"/>
              <a:t>positive</a:t>
            </a:r>
            <a:r>
              <a:rPr lang="hu-HU" dirty="0"/>
              <a:t> </a:t>
            </a:r>
            <a:r>
              <a:rPr lang="hu-HU" dirty="0" err="1"/>
              <a:t>affect</a:t>
            </a:r>
            <a:endParaRPr lang="hu-HU" dirty="0"/>
          </a:p>
          <a:p>
            <a:endParaRPr lang="hu-HU" dirty="0"/>
          </a:p>
          <a:p>
            <a:pPr marL="171450" indent="-171450">
              <a:buFontTx/>
              <a:buChar char="-"/>
            </a:pPr>
            <a:r>
              <a:rPr lang="en-US" dirty="0"/>
              <a:t>working for their organization for less than 2 years (chi-square = 19.854, </a:t>
            </a:r>
            <a:r>
              <a:rPr lang="en-US" dirty="0" err="1"/>
              <a:t>df</a:t>
            </a:r>
            <a:r>
              <a:rPr lang="en-US" dirty="0"/>
              <a:t>=6, p=0.003&lt;0.05, Cramer’s V = 0.13), </a:t>
            </a:r>
            <a:endParaRPr lang="hu-HU" dirty="0"/>
          </a:p>
          <a:p>
            <a:pPr marL="171450" indent="-171450">
              <a:buFontTx/>
              <a:buChar char="-"/>
            </a:pPr>
            <a:r>
              <a:rPr lang="en-US" dirty="0"/>
              <a:t>non-executives heading to pension (chi-square = 10.491, </a:t>
            </a:r>
            <a:r>
              <a:rPr lang="en-US" dirty="0" err="1"/>
              <a:t>df</a:t>
            </a:r>
            <a:r>
              <a:rPr lang="en-US" dirty="0"/>
              <a:t>=2, p=0.005&lt;0.05, Cramer’s V = 0.04) </a:t>
            </a:r>
            <a:endParaRPr lang="hu-HU" dirty="0"/>
          </a:p>
          <a:p>
            <a:pPr marL="171450" indent="-171450">
              <a:buFontTx/>
              <a:buChar char="-"/>
            </a:pPr>
            <a:r>
              <a:rPr lang="hu-HU" dirty="0"/>
              <a:t>m</a:t>
            </a:r>
            <a:r>
              <a:rPr lang="en-US" dirty="0"/>
              <a:t>ale non executives (chi-square=9.797, </a:t>
            </a:r>
            <a:r>
              <a:rPr lang="en-US" dirty="0" err="1"/>
              <a:t>df</a:t>
            </a:r>
            <a:r>
              <a:rPr lang="en-US" dirty="0"/>
              <a:t>=2, p=0.007&lt;0.05, Cramer’s V = 0.04)</a:t>
            </a:r>
            <a:endParaRPr lang="hu-HU" dirty="0"/>
          </a:p>
          <a:p>
            <a:pPr marL="171450" indent="-171450">
              <a:buFontTx/>
              <a:buChar char="-"/>
            </a:pPr>
            <a:endParaRPr lang="hu-HU" dirty="0"/>
          </a:p>
          <a:p>
            <a:r>
              <a:rPr lang="hu-HU" dirty="0"/>
              <a:t>Show </a:t>
            </a:r>
            <a:r>
              <a:rPr lang="hu-HU" dirty="0" err="1"/>
              <a:t>weak</a:t>
            </a:r>
            <a:r>
              <a:rPr lang="hu-HU" dirty="0"/>
              <a:t> </a:t>
            </a:r>
            <a:r>
              <a:rPr lang="hu-HU" dirty="0" err="1"/>
              <a:t>regression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level</a:t>
            </a:r>
            <a:r>
              <a:rPr lang="hu-HU" dirty="0"/>
              <a:t> of </a:t>
            </a:r>
            <a:r>
              <a:rPr lang="hu-HU" dirty="0" err="1"/>
              <a:t>knowledge</a:t>
            </a:r>
            <a:endParaRPr lang="hu-HU" dirty="0"/>
          </a:p>
          <a:p>
            <a:pPr marL="171450" indent="-171450">
              <a:buFontTx/>
              <a:buChar char="-"/>
            </a:pPr>
            <a:endParaRPr lang="hu-HU" dirty="0"/>
          </a:p>
          <a:p>
            <a:pPr marL="171450" indent="-171450">
              <a:buFontTx/>
              <a:buChar char="-"/>
            </a:pPr>
            <a:r>
              <a:rPr lang="hu-HU" dirty="0"/>
              <a:t>P= </a:t>
            </a:r>
            <a:r>
              <a:rPr lang="hu-HU" dirty="0" err="1"/>
              <a:t>signifikáns</a:t>
            </a:r>
            <a:r>
              <a:rPr lang="hu-HU" dirty="0"/>
              <a:t>, ha 5% véletlen  - 0,03 kicsi </a:t>
            </a:r>
            <a:r>
              <a:rPr lang="hu-HU" dirty="0" err="1"/>
              <a:t>valószínüsége</a:t>
            </a:r>
            <a:r>
              <a:rPr lang="hu-HU" dirty="0"/>
              <a:t> a véletlennek</a:t>
            </a:r>
          </a:p>
          <a:p>
            <a:pPr marL="171450" indent="-171450">
              <a:buFontTx/>
              <a:buChar char="-"/>
            </a:pPr>
            <a:r>
              <a:rPr lang="hu-HU" dirty="0" err="1"/>
              <a:t>KÍÍsquare</a:t>
            </a:r>
            <a:r>
              <a:rPr lang="hu-HU" dirty="0"/>
              <a:t> a hatás erejéről </a:t>
            </a:r>
            <a:endParaRPr lang="hu-HU" dirty="0" smtClean="0"/>
          </a:p>
          <a:p>
            <a:pPr marL="171450" indent="-171450">
              <a:buFontTx/>
              <a:buChar char="-"/>
            </a:pPr>
            <a:r>
              <a:rPr lang="hu-HU" dirty="0" err="1" smtClean="0"/>
              <a:t>Cramer</a:t>
            </a:r>
            <a:r>
              <a:rPr lang="hu-HU" dirty="0" smtClean="0"/>
              <a:t> d : hatásmutató</a:t>
            </a:r>
            <a:endParaRPr lang="en-US" dirty="0"/>
          </a:p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7511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hu-HU" sz="1400" dirty="0" smtClean="0"/>
              <a:t>INTERGTIY</a:t>
            </a:r>
          </a:p>
          <a:p>
            <a:r>
              <a:rPr lang="hu-HU" sz="1400" dirty="0" err="1" smtClean="0"/>
              <a:t>When</a:t>
            </a:r>
            <a:r>
              <a:rPr lang="hu-HU" sz="1400" dirty="0" smtClean="0"/>
              <a:t> </a:t>
            </a:r>
            <a:r>
              <a:rPr lang="hu-HU" sz="1400" dirty="0" err="1" smtClean="0"/>
              <a:t>experience</a:t>
            </a:r>
            <a:r>
              <a:rPr lang="hu-HU" sz="1400" dirty="0" smtClean="0"/>
              <a:t> </a:t>
            </a:r>
            <a:r>
              <a:rPr lang="hu-HU" sz="1400" dirty="0" err="1" smtClean="0"/>
              <a:t>showed</a:t>
            </a:r>
            <a:r>
              <a:rPr lang="hu-HU" sz="1400" dirty="0" smtClean="0"/>
              <a:t> </a:t>
            </a:r>
            <a:r>
              <a:rPr lang="hu-HU" sz="1400" dirty="0" err="1" smtClean="0"/>
              <a:t>that</a:t>
            </a:r>
            <a:r>
              <a:rPr lang="en-US" sz="1400" dirty="0" smtClean="0"/>
              <a:t> </a:t>
            </a:r>
            <a:r>
              <a:rPr lang="en-US" sz="1400" dirty="0"/>
              <a:t>legal anti-corruption instruments </a:t>
            </a:r>
            <a:r>
              <a:rPr lang="hu-HU" sz="1400" dirty="0" err="1" smtClean="0"/>
              <a:t>become</a:t>
            </a:r>
            <a:r>
              <a:rPr lang="hu-HU" sz="1400" dirty="0" smtClean="0"/>
              <a:t> </a:t>
            </a:r>
            <a:r>
              <a:rPr lang="hu-HU" sz="1400" dirty="0" err="1" smtClean="0"/>
              <a:t>void</a:t>
            </a:r>
            <a:r>
              <a:rPr lang="hu-HU" sz="1400" dirty="0" smtClean="0"/>
              <a:t> </a:t>
            </a:r>
            <a:r>
              <a:rPr lang="en-US" sz="1400" dirty="0" smtClean="0"/>
              <a:t>during </a:t>
            </a:r>
            <a:r>
              <a:rPr lang="en-US" sz="1400" dirty="0"/>
              <a:t>the implementation process is </a:t>
            </a:r>
            <a:endParaRPr lang="hu-HU" sz="1400" dirty="0" smtClean="0"/>
          </a:p>
          <a:p>
            <a:r>
              <a:rPr lang="hu-HU" sz="1400" dirty="0" err="1" smtClean="0"/>
              <a:t>When</a:t>
            </a:r>
            <a:r>
              <a:rPr lang="hu-HU" sz="1400" dirty="0" smtClean="0"/>
              <a:t> </a:t>
            </a:r>
            <a:r>
              <a:rPr lang="en-US" sz="1400" dirty="0" smtClean="0"/>
              <a:t>legal </a:t>
            </a:r>
            <a:r>
              <a:rPr lang="en-US" sz="1400" dirty="0"/>
              <a:t>change is not adequately supported by a norm socialization process that create acceptance for the new rules and commitment to change old practices. </a:t>
            </a:r>
            <a:endParaRPr lang="hu-HU" sz="1400" dirty="0" smtClean="0"/>
          </a:p>
          <a:p>
            <a:endParaRPr lang="hu-HU" sz="1400" dirty="0" smtClean="0"/>
          </a:p>
          <a:p>
            <a:r>
              <a:rPr lang="en-US" sz="1400" dirty="0" smtClean="0"/>
              <a:t>In </a:t>
            </a:r>
            <a:r>
              <a:rPr lang="en-US" sz="1400" dirty="0"/>
              <a:t>order to mitigate this risk it became a key tenet of the integrity approach to anti-corruption that beside the legal instruments, social and organizational culture has to be also changed to render corruption prevention measures effective. Integrity development should create a fine balance between the rules, i.e. ‘hard instruments’, and the ‘soft instruments’ that are aimed to create values and culture that support the implementation of the rules.</a:t>
            </a:r>
            <a:endParaRPr lang="hu-HU" sz="1400" dirty="0"/>
          </a:p>
          <a:p>
            <a:endParaRPr lang="hu-HU" sz="1400" dirty="0" smtClean="0"/>
          </a:p>
          <a:p>
            <a:r>
              <a:rPr lang="hu-HU" sz="1400" dirty="0" smtClean="0"/>
              <a:t>TRAINING</a:t>
            </a:r>
          </a:p>
          <a:p>
            <a:r>
              <a:rPr lang="hu-HU" sz="1400" dirty="0" smtClean="0"/>
              <a:t>Word </a:t>
            </a:r>
            <a:r>
              <a:rPr lang="hu-HU" sz="1400" dirty="0" err="1" smtClean="0"/>
              <a:t>for</a:t>
            </a:r>
            <a:r>
              <a:rPr lang="hu-HU" sz="1400" dirty="0" smtClean="0"/>
              <a:t> </a:t>
            </a:r>
            <a:r>
              <a:rPr lang="hu-HU" sz="1400" dirty="0" err="1" smtClean="0"/>
              <a:t>personality</a:t>
            </a:r>
            <a:r>
              <a:rPr lang="hu-HU" sz="1400" dirty="0" smtClean="0"/>
              <a:t> </a:t>
            </a:r>
            <a:r>
              <a:rPr lang="hu-HU" sz="1400" dirty="0" err="1" smtClean="0"/>
              <a:t>development</a:t>
            </a:r>
            <a:r>
              <a:rPr lang="hu-HU" sz="1400" dirty="0" smtClean="0"/>
              <a:t> and </a:t>
            </a:r>
            <a:r>
              <a:rPr lang="hu-HU" sz="1400" dirty="0" err="1" smtClean="0"/>
              <a:t>skills</a:t>
            </a:r>
            <a:r>
              <a:rPr lang="hu-HU" sz="1400" dirty="0" smtClean="0"/>
              <a:t> </a:t>
            </a:r>
            <a:r>
              <a:rPr lang="hu-HU" sz="1400" dirty="0" err="1" smtClean="0"/>
              <a:t>trainings</a:t>
            </a:r>
            <a:r>
              <a:rPr lang="hu-HU" sz="1400" dirty="0" smtClean="0"/>
              <a:t> </a:t>
            </a:r>
          </a:p>
          <a:p>
            <a:r>
              <a:rPr lang="hu-HU" sz="1400" dirty="0" smtClean="0"/>
              <a:t>In </a:t>
            </a:r>
            <a:r>
              <a:rPr lang="hu-HU" sz="1400" dirty="0" err="1" smtClean="0"/>
              <a:t>my</a:t>
            </a:r>
            <a:r>
              <a:rPr lang="hu-HU" sz="1400" dirty="0" smtClean="0"/>
              <a:t> </a:t>
            </a:r>
            <a:r>
              <a:rPr lang="hu-HU" sz="1400" dirty="0" err="1" smtClean="0"/>
              <a:t>use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term</a:t>
            </a:r>
            <a:r>
              <a:rPr lang="hu-HU" sz="1400" dirty="0" smtClean="0"/>
              <a:t> </a:t>
            </a:r>
            <a:r>
              <a:rPr lang="hu-HU" sz="1400" dirty="0" err="1" smtClean="0"/>
              <a:t>means</a:t>
            </a:r>
            <a:r>
              <a:rPr lang="hu-HU" sz="1400" dirty="0" smtClean="0"/>
              <a:t> </a:t>
            </a:r>
            <a:r>
              <a:rPr lang="hu-HU" sz="1400" dirty="0" err="1" smtClean="0"/>
              <a:t>professional</a:t>
            </a:r>
            <a:r>
              <a:rPr lang="hu-HU" sz="1400" dirty="0" smtClean="0"/>
              <a:t> </a:t>
            </a:r>
            <a:r>
              <a:rPr lang="hu-HU" sz="1400" dirty="0" err="1" smtClean="0"/>
              <a:t>ediucation</a:t>
            </a:r>
            <a:r>
              <a:rPr lang="hu-HU" sz="1400" dirty="0" smtClean="0"/>
              <a:t> </a:t>
            </a:r>
          </a:p>
          <a:p>
            <a:r>
              <a:rPr lang="hu-HU" sz="1400" dirty="0" err="1" smtClean="0"/>
              <a:t>That</a:t>
            </a:r>
            <a:r>
              <a:rPr lang="hu-HU" sz="1400" dirty="0" smtClean="0"/>
              <a:t> </a:t>
            </a:r>
            <a:r>
              <a:rPr lang="hu-HU" sz="1400" dirty="0" err="1" smtClean="0"/>
              <a:t>transmits</a:t>
            </a:r>
            <a:r>
              <a:rPr lang="hu-HU" sz="1400" dirty="0" smtClean="0"/>
              <a:t> </a:t>
            </a:r>
            <a:r>
              <a:rPr lang="hu-HU" sz="1400" dirty="0" err="1" smtClean="0"/>
              <a:t>heavy</a:t>
            </a:r>
            <a:r>
              <a:rPr lang="hu-HU" sz="1400" dirty="0" smtClean="0"/>
              <a:t> </a:t>
            </a:r>
            <a:r>
              <a:rPr lang="hu-HU" sz="1400" dirty="0" err="1" smtClean="0"/>
              <a:t>professional</a:t>
            </a:r>
            <a:r>
              <a:rPr lang="hu-HU" sz="1400" dirty="0" smtClean="0"/>
              <a:t> </a:t>
            </a:r>
            <a:r>
              <a:rPr lang="hu-HU" sz="1400" dirty="0" err="1" smtClean="0"/>
              <a:t>content</a:t>
            </a:r>
            <a:r>
              <a:rPr lang="hu-HU" sz="1400" dirty="0" smtClean="0"/>
              <a:t> </a:t>
            </a:r>
          </a:p>
          <a:p>
            <a:r>
              <a:rPr lang="hu-HU" sz="1400" dirty="0" err="1" smtClean="0"/>
              <a:t>Thorugh</a:t>
            </a:r>
            <a:r>
              <a:rPr lang="hu-HU" sz="1400" dirty="0" smtClean="0"/>
              <a:t> </a:t>
            </a:r>
            <a:r>
              <a:rPr lang="hu-HU" sz="1400" dirty="0" err="1" smtClean="0"/>
              <a:t>interactive</a:t>
            </a:r>
            <a:r>
              <a:rPr lang="hu-HU" sz="1400" dirty="0" smtClean="0"/>
              <a:t>, </a:t>
            </a:r>
            <a:r>
              <a:rPr lang="hu-HU" sz="1400" dirty="0" err="1" smtClean="0"/>
              <a:t>experiential</a:t>
            </a:r>
            <a:r>
              <a:rPr lang="hu-HU" sz="1400" dirty="0" smtClean="0"/>
              <a:t> </a:t>
            </a:r>
            <a:r>
              <a:rPr lang="hu-HU" sz="1400" dirty="0" err="1" smtClean="0"/>
              <a:t>method</a:t>
            </a:r>
            <a:r>
              <a:rPr lang="hu-HU" sz="1400" dirty="0" smtClean="0"/>
              <a:t> </a:t>
            </a:r>
          </a:p>
          <a:p>
            <a:r>
              <a:rPr lang="hu-HU" sz="1400" dirty="0" err="1" smtClean="0"/>
              <a:t>With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aim</a:t>
            </a:r>
            <a:r>
              <a:rPr lang="hu-HU" sz="1400" dirty="0" smtClean="0"/>
              <a:t> </a:t>
            </a:r>
            <a:r>
              <a:rPr lang="hu-HU" sz="1400" dirty="0" err="1" smtClean="0"/>
              <a:t>to</a:t>
            </a:r>
            <a:r>
              <a:rPr lang="hu-HU" sz="1400" dirty="0" smtClean="0"/>
              <a:t> </a:t>
            </a:r>
            <a:r>
              <a:rPr lang="hu-HU" sz="1400" dirty="0" err="1" smtClean="0"/>
              <a:t>produce</a:t>
            </a:r>
            <a:r>
              <a:rPr lang="hu-HU" sz="1400" dirty="0" smtClean="0"/>
              <a:t> </a:t>
            </a:r>
            <a:r>
              <a:rPr lang="hu-HU" sz="1400" dirty="0" err="1" smtClean="0"/>
              <a:t>not</a:t>
            </a:r>
            <a:r>
              <a:rPr lang="hu-HU" sz="1400" dirty="0" smtClean="0"/>
              <a:t> </a:t>
            </a:r>
            <a:r>
              <a:rPr lang="hu-HU" sz="1400" dirty="0" err="1" smtClean="0"/>
              <a:t>only</a:t>
            </a:r>
            <a:r>
              <a:rPr lang="hu-HU" sz="1400" dirty="0" smtClean="0"/>
              <a:t> </a:t>
            </a:r>
            <a:r>
              <a:rPr lang="hu-HU" sz="1400" dirty="0" err="1" smtClean="0"/>
              <a:t>cognitive</a:t>
            </a:r>
            <a:r>
              <a:rPr lang="hu-HU" sz="1400" dirty="0" smtClean="0"/>
              <a:t> </a:t>
            </a:r>
            <a:r>
              <a:rPr lang="hu-HU" sz="1400" dirty="0" err="1" smtClean="0"/>
              <a:t>effect</a:t>
            </a:r>
            <a:r>
              <a:rPr lang="hu-HU" sz="1400" dirty="0" smtClean="0"/>
              <a:t> </a:t>
            </a:r>
            <a:r>
              <a:rPr lang="hu-HU" sz="1400" dirty="0" err="1" smtClean="0"/>
              <a:t>but</a:t>
            </a:r>
            <a:r>
              <a:rPr lang="hu-HU" sz="1400" dirty="0" smtClean="0"/>
              <a:t> </a:t>
            </a:r>
            <a:r>
              <a:rPr lang="hu-HU" sz="1400" dirty="0" err="1" smtClean="0"/>
              <a:t>affactive</a:t>
            </a:r>
            <a:r>
              <a:rPr lang="hu-HU" sz="1400" dirty="0" smtClean="0"/>
              <a:t> and </a:t>
            </a:r>
            <a:r>
              <a:rPr lang="hu-HU" sz="1400" dirty="0" err="1" smtClean="0"/>
              <a:t>behavioral</a:t>
            </a:r>
            <a:r>
              <a:rPr lang="hu-HU" sz="1400" dirty="0" smtClean="0"/>
              <a:t> </a:t>
            </a:r>
            <a:r>
              <a:rPr lang="hu-HU" sz="1400" dirty="0" err="1" smtClean="0"/>
              <a:t>as</a:t>
            </a:r>
            <a:r>
              <a:rPr lang="hu-HU" sz="1400" dirty="0" smtClean="0"/>
              <a:t> </a:t>
            </a:r>
            <a:r>
              <a:rPr lang="hu-HU" sz="1400" dirty="0" err="1" smtClean="0"/>
              <a:t>well</a:t>
            </a:r>
            <a:r>
              <a:rPr lang="hu-HU" sz="1400" dirty="0" smtClean="0"/>
              <a:t>.</a:t>
            </a:r>
            <a:endParaRPr lang="en-US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09654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average absolute value of their opinion change</a:t>
            </a:r>
            <a:endParaRPr lang="hu-HU" sz="1600" dirty="0" smtClean="0"/>
          </a:p>
          <a:p>
            <a:endParaRPr lang="hu-HU" sz="1600" dirty="0"/>
          </a:p>
          <a:p>
            <a:r>
              <a:rPr lang="en-US" sz="1600" dirty="0" smtClean="0"/>
              <a:t>lower </a:t>
            </a:r>
            <a:r>
              <a:rPr lang="en-US" sz="1600" dirty="0"/>
              <a:t>initial average score someone had </a:t>
            </a:r>
            <a:endParaRPr lang="hu-HU" sz="1600" dirty="0" smtClean="0"/>
          </a:p>
          <a:p>
            <a:r>
              <a:rPr lang="en-US" sz="1600" dirty="0" smtClean="0"/>
              <a:t>the </a:t>
            </a:r>
            <a:r>
              <a:rPr lang="en-US" sz="1600" dirty="0"/>
              <a:t>higher amount of absolute change she or he showed in his or her opinions </a:t>
            </a:r>
            <a:endParaRPr lang="hu-HU" sz="1600" dirty="0" smtClean="0"/>
          </a:p>
          <a:p>
            <a:endParaRPr lang="hu-HU" sz="1600" dirty="0"/>
          </a:p>
          <a:p>
            <a:r>
              <a:rPr lang="en-US" sz="1600" dirty="0"/>
              <a:t>either along attitudinal or knowledge-based </a:t>
            </a:r>
            <a:r>
              <a:rPr lang="en-US" sz="1600" dirty="0" smtClean="0"/>
              <a:t>dimensions</a:t>
            </a:r>
            <a:endParaRPr lang="hu-HU" sz="1600" dirty="0" smtClean="0"/>
          </a:p>
          <a:p>
            <a:endParaRPr lang="hu-HU" sz="1600" dirty="0"/>
          </a:p>
          <a:p>
            <a:r>
              <a:rPr lang="en-US" sz="1600" dirty="0"/>
              <a:t>proved that initial opinions did have an effect on the outcome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15898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="1" dirty="0" smtClean="0"/>
              <a:t>Strong </a:t>
            </a:r>
            <a:r>
              <a:rPr lang="hu-HU" b="1" dirty="0" err="1" smtClean="0"/>
              <a:t>correlation</a:t>
            </a:r>
            <a:r>
              <a:rPr lang="hu-HU" b="1" dirty="0" smtClean="0"/>
              <a:t>!</a:t>
            </a:r>
          </a:p>
          <a:p>
            <a:r>
              <a:rPr lang="en-US" dirty="0" smtClean="0"/>
              <a:t>Effect </a:t>
            </a:r>
            <a:r>
              <a:rPr lang="en-US" dirty="0"/>
              <a:t>of trainers was analyzed in order to shed light on the importance of personal factors</a:t>
            </a:r>
            <a:r>
              <a:rPr lang="en-US" dirty="0" smtClean="0"/>
              <a:t>,</a:t>
            </a:r>
            <a:endParaRPr lang="hu-HU" dirty="0" smtClean="0"/>
          </a:p>
          <a:p>
            <a:endParaRPr lang="hu-HU" dirty="0"/>
          </a:p>
          <a:p>
            <a:r>
              <a:rPr lang="en-US" dirty="0"/>
              <a:t>Effectiveness can be measured as the average change in participants’ attitudes and </a:t>
            </a:r>
            <a:r>
              <a:rPr lang="en-US" dirty="0" smtClean="0"/>
              <a:t>knowledge</a:t>
            </a:r>
            <a:endParaRPr lang="hu-HU" dirty="0" smtClean="0"/>
          </a:p>
          <a:p>
            <a:endParaRPr lang="hu-HU" dirty="0"/>
          </a:p>
          <a:p>
            <a:r>
              <a:rPr lang="en-US" dirty="0" smtClean="0"/>
              <a:t>One-way </a:t>
            </a:r>
            <a:r>
              <a:rPr lang="en-US" dirty="0"/>
              <a:t>ANOVA tests brought evidence that while trainers of one-day trainings were significantly different both along the average attitudes of assigned participants (F=3.536, df</a:t>
            </a:r>
            <a:r>
              <a:rPr lang="en-US" baseline="-25000" dirty="0"/>
              <a:t>1</a:t>
            </a:r>
            <a:r>
              <a:rPr lang="en-US" dirty="0"/>
              <a:t>=23, df</a:t>
            </a:r>
            <a:r>
              <a:rPr lang="en-US" baseline="-25000" dirty="0"/>
              <a:t>2</a:t>
            </a:r>
            <a:r>
              <a:rPr lang="en-US" dirty="0"/>
              <a:t>=6526, p=0.000&lt;0.05) and their average level of knowledge-based elements (F=1.913, df</a:t>
            </a:r>
            <a:r>
              <a:rPr lang="en-US" baseline="-25000" dirty="0"/>
              <a:t>1</a:t>
            </a:r>
            <a:r>
              <a:rPr lang="en-US" dirty="0"/>
              <a:t>=23, df</a:t>
            </a:r>
            <a:r>
              <a:rPr lang="en-US" baseline="-25000" dirty="0"/>
              <a:t>2</a:t>
            </a:r>
            <a:r>
              <a:rPr lang="en-US" dirty="0"/>
              <a:t>=6582, p=0.005&lt;0.05), trainers of three-day trainings did not differ significantly from each other neither along the level of attitudes (p=0.353) nor the level of knowledge (p=0.173) of participants assigned.</a:t>
            </a:r>
            <a:endParaRPr lang="hu-HU" dirty="0"/>
          </a:p>
          <a:p>
            <a:endParaRPr lang="hu-HU" dirty="0" smtClean="0"/>
          </a:p>
          <a:p>
            <a:r>
              <a:rPr lang="en-US" dirty="0"/>
              <a:t>OLS linear regression analyzes in which trainers were represented with dummy (0-1) variables</a:t>
            </a:r>
            <a:endParaRPr lang="hu-HU" dirty="0"/>
          </a:p>
          <a:p>
            <a:endParaRPr lang="hu-HU" dirty="0" smtClean="0"/>
          </a:p>
          <a:p>
            <a:r>
              <a:rPr lang="en-US" dirty="0"/>
              <a:t>In every model the trainer with the lowest average difference between pre and post training score was assigned to be the reference category</a:t>
            </a:r>
            <a:r>
              <a:rPr lang="en-US" dirty="0" smtClean="0"/>
              <a:t>.</a:t>
            </a:r>
            <a:endParaRPr lang="hu-HU" dirty="0" smtClean="0"/>
          </a:p>
          <a:p>
            <a:endParaRPr lang="hu-HU" dirty="0"/>
          </a:p>
          <a:p>
            <a:r>
              <a:rPr lang="en-US" dirty="0"/>
              <a:t>the descending order of standardized regression coefficients (beta) belonging to each trainer represented the ranking of effectiveness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08708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600" dirty="0" smtClean="0"/>
              <a:t>No </a:t>
            </a:r>
            <a:r>
              <a:rPr lang="hu-HU" sz="1600" dirty="0" err="1" smtClean="0"/>
              <a:t>pattern</a:t>
            </a:r>
            <a:r>
              <a:rPr lang="hu-HU" sz="1600" dirty="0" smtClean="0"/>
              <a:t>!</a:t>
            </a:r>
            <a:endParaRPr lang="en-US" sz="1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59646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52222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Research design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training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additional</a:t>
            </a:r>
            <a:r>
              <a:rPr lang="hu-HU" dirty="0" smtClean="0"/>
              <a:t> </a:t>
            </a:r>
            <a:r>
              <a:rPr lang="hu-HU" dirty="0" err="1" smtClean="0"/>
              <a:t>activity</a:t>
            </a:r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Full</a:t>
            </a:r>
            <a:r>
              <a:rPr lang="hu-HU" dirty="0" smtClean="0"/>
              <a:t> </a:t>
            </a:r>
            <a:r>
              <a:rPr lang="hu-HU" dirty="0" err="1" smtClean="0"/>
              <a:t>randimization</a:t>
            </a:r>
            <a:r>
              <a:rPr lang="hu-HU" dirty="0" smtClean="0"/>
              <a:t> </a:t>
            </a:r>
            <a:r>
              <a:rPr lang="en-US" dirty="0"/>
              <a:t>in order to be able to separate the possible effect of, for instance, length of training as an impact and the effect of hierarchical position in </a:t>
            </a:r>
            <a:r>
              <a:rPr lang="en-US" dirty="0" smtClean="0"/>
              <a:t>organization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Parallel </a:t>
            </a:r>
            <a:r>
              <a:rPr lang="hu-HU" dirty="0" err="1" smtClean="0"/>
              <a:t>satisfaction</a:t>
            </a:r>
            <a:r>
              <a:rPr lang="hu-HU" dirty="0" smtClean="0"/>
              <a:t> and </a:t>
            </a:r>
            <a:r>
              <a:rPr lang="hu-HU" dirty="0" err="1" smtClean="0"/>
              <a:t>other</a:t>
            </a:r>
            <a:r>
              <a:rPr lang="hu-HU" dirty="0" smtClean="0"/>
              <a:t> </a:t>
            </a:r>
            <a:r>
              <a:rPr lang="hu-HU" dirty="0" err="1" smtClean="0"/>
              <a:t>questions</a:t>
            </a:r>
            <a:r>
              <a:rPr lang="hu-HU" dirty="0" smtClean="0"/>
              <a:t> here </a:t>
            </a:r>
            <a:r>
              <a:rPr lang="hu-HU" dirty="0" err="1" smtClean="0"/>
              <a:t>revealed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might</a:t>
            </a:r>
            <a:r>
              <a:rPr lang="hu-HU" dirty="0" smtClean="0"/>
              <a:t> be </a:t>
            </a:r>
            <a:r>
              <a:rPr lang="hu-HU" dirty="0" err="1" smtClean="0"/>
              <a:t>relevant</a:t>
            </a:r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Repeated</a:t>
            </a:r>
            <a:r>
              <a:rPr lang="hu-HU" dirty="0" smtClean="0"/>
              <a:t> </a:t>
            </a:r>
            <a:r>
              <a:rPr lang="hu-HU" dirty="0" err="1" smtClean="0"/>
              <a:t>questionaire</a:t>
            </a:r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Systematic</a:t>
            </a:r>
            <a:r>
              <a:rPr lang="hu-HU" dirty="0" smtClean="0"/>
              <a:t> </a:t>
            </a:r>
            <a:r>
              <a:rPr lang="hu-HU" dirty="0" err="1" smtClean="0"/>
              <a:t>trainer’s</a:t>
            </a:r>
            <a:r>
              <a:rPr lang="hu-HU" dirty="0" smtClean="0"/>
              <a:t> </a:t>
            </a:r>
            <a:r>
              <a:rPr lang="hu-HU" dirty="0" err="1" smtClean="0"/>
              <a:t>survey</a:t>
            </a:r>
            <a:r>
              <a:rPr lang="hu-HU" dirty="0" smtClean="0"/>
              <a:t>…</a:t>
            </a:r>
          </a:p>
          <a:p>
            <a:endParaRPr lang="hu-HU" dirty="0"/>
          </a:p>
          <a:p>
            <a:r>
              <a:rPr lang="hu-HU" dirty="0" err="1" smtClean="0"/>
              <a:t>Comparative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????</a:t>
            </a:r>
          </a:p>
          <a:p>
            <a:endParaRPr lang="hu-HU" dirty="0"/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7904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hu-HU" sz="1400" dirty="0" err="1" smtClean="0"/>
              <a:t>Level</a:t>
            </a:r>
            <a:r>
              <a:rPr lang="hu-HU" sz="1400" dirty="0" smtClean="0"/>
              <a:t> </a:t>
            </a:r>
            <a:r>
              <a:rPr lang="hu-HU" sz="1400" dirty="0" err="1" smtClean="0"/>
              <a:t>also</a:t>
            </a:r>
            <a:r>
              <a:rPr lang="hu-HU" sz="1400" dirty="0" smtClean="0"/>
              <a:t> </a:t>
            </a:r>
            <a:r>
              <a:rPr lang="hu-HU" sz="1400" dirty="0" err="1" smtClean="0"/>
              <a:t>depends</a:t>
            </a:r>
            <a:r>
              <a:rPr lang="hu-HU" sz="1400" dirty="0" smtClean="0"/>
              <a:t> </a:t>
            </a:r>
            <a:r>
              <a:rPr lang="hu-HU" sz="1400" dirty="0" err="1" smtClean="0"/>
              <a:t>on</a:t>
            </a:r>
            <a:r>
              <a:rPr lang="hu-HU" sz="1400" dirty="0" smtClean="0"/>
              <a:t> </a:t>
            </a:r>
            <a:r>
              <a:rPr lang="hu-HU" sz="1400" dirty="0" err="1" smtClean="0"/>
              <a:t>complexity</a:t>
            </a:r>
            <a:r>
              <a:rPr lang="hu-HU" sz="1400" dirty="0" smtClean="0"/>
              <a:t> </a:t>
            </a:r>
          </a:p>
          <a:p>
            <a:endParaRPr lang="hu-HU" sz="1400" dirty="0" smtClean="0"/>
          </a:p>
          <a:p>
            <a:r>
              <a:rPr lang="en-US" sz="1400" dirty="0" smtClean="0"/>
              <a:t>most </a:t>
            </a:r>
            <a:r>
              <a:rPr lang="en-US" sz="1400" dirty="0"/>
              <a:t>advanced training evaluation practice applies a concerted combination of methods (qualitative and quantitative methods applied at different assessment </a:t>
            </a:r>
            <a:r>
              <a:rPr lang="en-US" sz="1400" dirty="0" smtClean="0"/>
              <a:t>levels</a:t>
            </a:r>
            <a:endParaRPr lang="hu-HU" sz="1400" dirty="0" smtClean="0"/>
          </a:p>
          <a:p>
            <a:endParaRPr lang="hu-HU" sz="1400" dirty="0"/>
          </a:p>
          <a:p>
            <a:r>
              <a:rPr lang="hu-HU" sz="1400" dirty="0" err="1" smtClean="0"/>
              <a:t>Beyond</a:t>
            </a:r>
            <a:r>
              <a:rPr lang="hu-HU" sz="1400" dirty="0" smtClean="0"/>
              <a:t> </a:t>
            </a:r>
            <a:r>
              <a:rPr lang="hu-HU" sz="1400" b="1" u="sng" dirty="0" err="1" smtClean="0"/>
              <a:t>Validation</a:t>
            </a:r>
            <a:endParaRPr lang="hu-HU" sz="1400" b="1" u="sng" dirty="0" smtClean="0"/>
          </a:p>
          <a:p>
            <a:endParaRPr lang="hu-HU" sz="1400" dirty="0"/>
          </a:p>
          <a:p>
            <a:r>
              <a:rPr lang="hu-HU" sz="1400" b="1" u="sng" dirty="0" err="1" smtClean="0"/>
              <a:t>Learning</a:t>
            </a:r>
            <a:r>
              <a:rPr lang="hu-HU" sz="1400" b="1" u="sng" dirty="0" smtClean="0"/>
              <a:t> of </a:t>
            </a:r>
            <a:r>
              <a:rPr lang="en-US" sz="1400" b="1" u="sng" dirty="0" smtClean="0"/>
              <a:t>training </a:t>
            </a:r>
            <a:r>
              <a:rPr lang="en-US" sz="1400" b="1" u="sng" dirty="0"/>
              <a:t>providers </a:t>
            </a:r>
            <a:r>
              <a:rPr lang="hu-HU" sz="1400" b="1" u="sng" dirty="0" smtClean="0"/>
              <a:t>and </a:t>
            </a:r>
            <a:r>
              <a:rPr lang="hu-HU" sz="1400" b="1" u="sng" dirty="0" err="1" smtClean="0"/>
              <a:t>trainers</a:t>
            </a:r>
            <a:endParaRPr lang="hu-HU" sz="1400" b="1" u="sng" dirty="0" smtClean="0"/>
          </a:p>
          <a:p>
            <a:endParaRPr lang="hu-HU" sz="1400" dirty="0" smtClean="0"/>
          </a:p>
          <a:p>
            <a:r>
              <a:rPr lang="en-US" sz="1400" b="1" u="sng" dirty="0" smtClean="0"/>
              <a:t>enhance </a:t>
            </a:r>
            <a:r>
              <a:rPr lang="en-US" sz="1400" b="1" u="sng" dirty="0"/>
              <a:t>learning of participating individuals and </a:t>
            </a:r>
            <a:r>
              <a:rPr lang="en-US" sz="1400" b="1" u="sng" dirty="0" smtClean="0"/>
              <a:t>organizations</a:t>
            </a:r>
            <a:endParaRPr lang="hu-HU" sz="1400" b="1" u="sng" dirty="0" smtClean="0"/>
          </a:p>
          <a:p>
            <a:endParaRPr lang="hu-HU" sz="1400" dirty="0"/>
          </a:p>
          <a:p>
            <a:r>
              <a:rPr lang="hu-HU" sz="1400" dirty="0" smtClean="0"/>
              <a:t>Start </a:t>
            </a:r>
            <a:r>
              <a:rPr lang="hu-HU" sz="1400" dirty="0" err="1" smtClean="0"/>
              <a:t>before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training</a:t>
            </a:r>
            <a:r>
              <a:rPr lang="hu-HU" sz="1400" dirty="0" smtClean="0"/>
              <a:t> and </a:t>
            </a:r>
            <a:r>
              <a:rPr lang="hu-HU" sz="1400" dirty="0" err="1" smtClean="0"/>
              <a:t>continues</a:t>
            </a:r>
            <a:r>
              <a:rPr lang="hu-HU" sz="1400" dirty="0" smtClean="0"/>
              <a:t> </a:t>
            </a:r>
            <a:r>
              <a:rPr lang="hu-HU" sz="1400" dirty="0" err="1" smtClean="0"/>
              <a:t>after</a:t>
            </a:r>
            <a:r>
              <a:rPr lang="hu-HU" sz="1400" dirty="0" smtClean="0"/>
              <a:t> </a:t>
            </a:r>
          </a:p>
          <a:p>
            <a:r>
              <a:rPr lang="hu-HU" sz="1400" dirty="0" err="1" smtClean="0"/>
              <a:t>orgnizational</a:t>
            </a:r>
            <a:r>
              <a:rPr lang="hu-HU" sz="1400" dirty="0" smtClean="0"/>
              <a:t> </a:t>
            </a:r>
            <a:r>
              <a:rPr lang="hu-HU" sz="1400" dirty="0" err="1" smtClean="0"/>
              <a:t>cooperation</a:t>
            </a:r>
            <a:r>
              <a:rPr lang="hu-HU" sz="1400" dirty="0" smtClean="0"/>
              <a:t> of </a:t>
            </a:r>
            <a:r>
              <a:rPr lang="hu-HU" sz="1400" dirty="0" err="1" smtClean="0"/>
              <a:t>committed</a:t>
            </a:r>
            <a:r>
              <a:rPr lang="hu-HU" sz="1400" dirty="0" smtClean="0"/>
              <a:t> </a:t>
            </a:r>
            <a:r>
              <a:rPr lang="hu-HU" sz="1400" dirty="0" err="1" smtClean="0"/>
              <a:t>org</a:t>
            </a:r>
            <a:r>
              <a:rPr lang="hu-HU" sz="1400" dirty="0" smtClean="0"/>
              <a:t> and </a:t>
            </a:r>
            <a:r>
              <a:rPr lang="hu-HU" sz="1400" dirty="0" err="1" smtClean="0"/>
              <a:t>leadership</a:t>
            </a:r>
            <a:endParaRPr lang="hu-HU" sz="1400" dirty="0" smtClean="0"/>
          </a:p>
          <a:p>
            <a:r>
              <a:rPr lang="hu-HU" sz="1400" dirty="0" err="1" smtClean="0"/>
              <a:t>Allocated</a:t>
            </a:r>
            <a:r>
              <a:rPr lang="hu-HU" sz="1400" dirty="0" smtClean="0"/>
              <a:t> extra </a:t>
            </a:r>
            <a:r>
              <a:rPr lang="hu-HU" sz="1400" dirty="0" err="1" smtClean="0"/>
              <a:t>resources</a:t>
            </a:r>
            <a:r>
              <a:rPr lang="hu-HU" sz="1400" dirty="0" smtClean="0"/>
              <a:t> </a:t>
            </a:r>
            <a:r>
              <a:rPr lang="hu-HU" sz="1400" dirty="0" err="1" smtClean="0"/>
              <a:t>for</a:t>
            </a:r>
            <a:r>
              <a:rPr lang="hu-HU" sz="1400" dirty="0" smtClean="0"/>
              <a:t> </a:t>
            </a:r>
            <a:r>
              <a:rPr lang="hu-HU" sz="1400" dirty="0" err="1" smtClean="0"/>
              <a:t>learning</a:t>
            </a:r>
            <a:r>
              <a:rPr lang="hu-HU" sz="1400" dirty="0" smtClean="0"/>
              <a:t> </a:t>
            </a:r>
          </a:p>
          <a:p>
            <a:endParaRPr lang="hu-HU" sz="1400" dirty="0"/>
          </a:p>
          <a:p>
            <a:r>
              <a:rPr lang="hu-HU" sz="1400" dirty="0" smtClean="0"/>
              <a:t>Vs. Project </a:t>
            </a:r>
            <a:r>
              <a:rPr lang="hu-HU" sz="1400" dirty="0" err="1" smtClean="0"/>
              <a:t>driven</a:t>
            </a:r>
            <a:r>
              <a:rPr lang="hu-HU" sz="1400" dirty="0" smtClean="0"/>
              <a:t> </a:t>
            </a:r>
            <a:r>
              <a:rPr lang="hu-HU" sz="1400" dirty="0" err="1" smtClean="0"/>
              <a:t>activities</a:t>
            </a:r>
            <a:r>
              <a:rPr lang="hu-HU" sz="1400" dirty="0" smtClean="0"/>
              <a:t> and </a:t>
            </a:r>
            <a:r>
              <a:rPr lang="hu-HU" sz="1400" dirty="0" err="1" smtClean="0"/>
              <a:t>culture</a:t>
            </a:r>
            <a:r>
              <a:rPr lang="hu-HU" sz="1400" dirty="0" smtClean="0"/>
              <a:t> </a:t>
            </a:r>
          </a:p>
          <a:p>
            <a:r>
              <a:rPr lang="hu-HU" sz="1400" dirty="0" err="1" smtClean="0"/>
              <a:t>Only</a:t>
            </a:r>
            <a:r>
              <a:rPr lang="hu-HU" sz="1400" dirty="0" smtClean="0"/>
              <a:t> </a:t>
            </a:r>
            <a:r>
              <a:rPr lang="hu-HU" sz="1400" dirty="0" err="1" smtClean="0"/>
              <a:t>committed</a:t>
            </a:r>
            <a:r>
              <a:rPr lang="hu-HU" sz="1400" dirty="0" smtClean="0"/>
              <a:t> </a:t>
            </a:r>
            <a:r>
              <a:rPr lang="hu-HU" sz="1400" dirty="0" err="1" smtClean="0"/>
              <a:t>professionals</a:t>
            </a:r>
            <a:r>
              <a:rPr lang="hu-HU" sz="1400" dirty="0" smtClean="0"/>
              <a:t> </a:t>
            </a:r>
            <a:r>
              <a:rPr lang="hu-HU" sz="1400" dirty="0" err="1" smtClean="0"/>
              <a:t>can</a:t>
            </a:r>
            <a:r>
              <a:rPr lang="hu-HU" sz="1400" dirty="0" smtClean="0"/>
              <a:t> </a:t>
            </a:r>
            <a:r>
              <a:rPr lang="hu-HU" sz="1400" dirty="0" err="1" smtClean="0"/>
              <a:t>squeeze</a:t>
            </a:r>
            <a:r>
              <a:rPr lang="hu-HU" sz="1400" dirty="0" smtClean="0"/>
              <a:t> </a:t>
            </a:r>
            <a:r>
              <a:rPr lang="hu-HU" sz="1400" dirty="0" err="1" smtClean="0"/>
              <a:t>in</a:t>
            </a:r>
            <a:r>
              <a:rPr lang="hu-HU" sz="1400" dirty="0" smtClean="0"/>
              <a:t> </a:t>
            </a:r>
            <a:r>
              <a:rPr lang="hu-HU" sz="1400" dirty="0" err="1" smtClean="0"/>
              <a:t>such</a:t>
            </a:r>
            <a:r>
              <a:rPr lang="hu-HU" sz="1400" dirty="0" smtClean="0"/>
              <a:t> </a:t>
            </a:r>
            <a:r>
              <a:rPr lang="hu-HU" sz="1400" dirty="0" err="1" smtClean="0"/>
              <a:t>activities</a:t>
            </a:r>
            <a:r>
              <a:rPr lang="hu-HU" sz="1400" dirty="0" smtClean="0"/>
              <a:t>, </a:t>
            </a:r>
            <a:r>
              <a:rPr lang="hu-HU" sz="1400" dirty="0" err="1" smtClean="0"/>
              <a:t>with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risk</a:t>
            </a:r>
            <a:r>
              <a:rPr lang="hu-HU" sz="1400" dirty="0" smtClean="0"/>
              <a:t> of </a:t>
            </a:r>
            <a:r>
              <a:rPr lang="hu-HU" sz="1400" dirty="0" err="1" smtClean="0"/>
              <a:t>creating</a:t>
            </a:r>
            <a:r>
              <a:rPr lang="hu-HU" sz="1400" dirty="0" smtClean="0"/>
              <a:t> </a:t>
            </a:r>
            <a:r>
              <a:rPr lang="hu-HU" sz="1400" dirty="0" err="1" smtClean="0"/>
              <a:t>tension</a:t>
            </a:r>
            <a:r>
              <a:rPr lang="hu-HU" sz="1400" dirty="0" smtClean="0"/>
              <a:t> </a:t>
            </a:r>
            <a:r>
              <a:rPr lang="hu-HU" sz="1400" dirty="0" err="1" smtClean="0"/>
              <a:t>in</a:t>
            </a:r>
            <a:r>
              <a:rPr lang="hu-HU" sz="1400" dirty="0" smtClean="0"/>
              <a:t> an </a:t>
            </a:r>
            <a:r>
              <a:rPr lang="hu-HU" sz="1400" dirty="0" err="1" smtClean="0"/>
              <a:t>environment</a:t>
            </a:r>
            <a:r>
              <a:rPr lang="hu-HU" sz="1400" dirty="0" smtClean="0"/>
              <a:t> </a:t>
            </a:r>
            <a:r>
              <a:rPr lang="hu-HU" sz="1400" dirty="0" err="1" smtClean="0"/>
              <a:t>wher</a:t>
            </a:r>
            <a:r>
              <a:rPr lang="hu-HU" sz="1400" dirty="0" smtClean="0"/>
              <a:t> </a:t>
            </a:r>
            <a:r>
              <a:rPr lang="hu-HU" sz="1400" dirty="0" err="1" smtClean="0"/>
              <a:t>facing</a:t>
            </a:r>
            <a:r>
              <a:rPr lang="hu-HU" sz="1400" dirty="0" smtClean="0"/>
              <a:t> </a:t>
            </a:r>
            <a:r>
              <a:rPr lang="hu-HU" sz="1400" dirty="0" err="1" smtClean="0"/>
              <a:t>results</a:t>
            </a:r>
            <a:r>
              <a:rPr lang="hu-HU" sz="1400" dirty="0" smtClean="0"/>
              <a:t> is </a:t>
            </a:r>
            <a:r>
              <a:rPr lang="hu-HU" sz="1400" dirty="0" err="1" smtClean="0"/>
              <a:t>avoided</a:t>
            </a:r>
            <a:r>
              <a:rPr lang="hu-HU" sz="1400" dirty="0" smtClean="0"/>
              <a:t>.</a:t>
            </a:r>
            <a:endParaRPr lang="en-US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4788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1830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8724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Anticorruption Program implemented between 2013 and </a:t>
            </a:r>
            <a:r>
              <a:rPr lang="en-US" sz="1400" dirty="0" smtClean="0"/>
              <a:t>2015</a:t>
            </a:r>
            <a:endParaRPr lang="hu-HU" sz="1400" dirty="0" smtClean="0"/>
          </a:p>
          <a:p>
            <a:endParaRPr lang="hu-HU" sz="1400" dirty="0"/>
          </a:p>
          <a:p>
            <a:r>
              <a:rPr lang="en-US" sz="1400" dirty="0"/>
              <a:t>some 150 organizations with some 100.000 civil servants. </a:t>
            </a:r>
            <a:endParaRPr lang="hu-HU" sz="1400" dirty="0" smtClean="0"/>
          </a:p>
          <a:p>
            <a:r>
              <a:rPr lang="hu-HU" sz="1400" dirty="0" err="1" smtClean="0"/>
              <a:t>Some</a:t>
            </a:r>
            <a:r>
              <a:rPr lang="hu-HU" sz="1400" dirty="0" smtClean="0"/>
              <a:t> 10.000 </a:t>
            </a:r>
            <a:r>
              <a:rPr lang="hu-HU" sz="1400" dirty="0" err="1" smtClean="0"/>
              <a:t>participated</a:t>
            </a:r>
            <a:r>
              <a:rPr lang="hu-HU" sz="1400" dirty="0" smtClean="0"/>
              <a:t> – 10% </a:t>
            </a:r>
            <a:r>
              <a:rPr lang="hu-HU" sz="1400" dirty="0" err="1" smtClean="0"/>
              <a:t>already</a:t>
            </a:r>
            <a:r>
              <a:rPr lang="hu-HU" sz="1400" dirty="0" smtClean="0"/>
              <a:t> </a:t>
            </a:r>
            <a:r>
              <a:rPr lang="hu-HU" sz="1400" dirty="0" err="1" smtClean="0"/>
              <a:t>during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project </a:t>
            </a:r>
          </a:p>
          <a:p>
            <a:endParaRPr lang="hu-HU" sz="1400" dirty="0"/>
          </a:p>
          <a:p>
            <a:r>
              <a:rPr lang="hu-HU" sz="1400" dirty="0" err="1"/>
              <a:t>Common</a:t>
            </a:r>
            <a:r>
              <a:rPr lang="hu-HU" sz="1400" dirty="0"/>
              <a:t> </a:t>
            </a:r>
            <a:r>
              <a:rPr lang="hu-HU" sz="1400" dirty="0" err="1" smtClean="0"/>
              <a:t>methodology</a:t>
            </a:r>
            <a:r>
              <a:rPr lang="hu-HU" sz="1400" dirty="0" smtClean="0"/>
              <a:t>:  1 and 3 </a:t>
            </a:r>
            <a:r>
              <a:rPr lang="hu-HU" sz="1400" dirty="0" err="1" smtClean="0"/>
              <a:t>days</a:t>
            </a:r>
            <a:r>
              <a:rPr lang="hu-HU" sz="1400" dirty="0" smtClean="0"/>
              <a:t>  </a:t>
            </a:r>
            <a:r>
              <a:rPr lang="hu-HU" sz="1400" dirty="0" err="1" smtClean="0"/>
              <a:t>with</a:t>
            </a:r>
            <a:r>
              <a:rPr lang="hu-HU" sz="1400" dirty="0" smtClean="0"/>
              <a:t> </a:t>
            </a:r>
            <a:r>
              <a:rPr lang="hu-HU" sz="1400" dirty="0" err="1" smtClean="0"/>
              <a:t>similar</a:t>
            </a:r>
            <a:r>
              <a:rPr lang="hu-HU" sz="1400" dirty="0" smtClean="0"/>
              <a:t> </a:t>
            </a:r>
            <a:r>
              <a:rPr lang="hu-HU" sz="1400" dirty="0" err="1" smtClean="0"/>
              <a:t>method</a:t>
            </a:r>
            <a:r>
              <a:rPr lang="hu-HU" sz="1400" dirty="0" smtClean="0"/>
              <a:t> – </a:t>
            </a:r>
            <a:r>
              <a:rPr lang="hu-HU" sz="1400" dirty="0" err="1" smtClean="0"/>
              <a:t>identical</a:t>
            </a:r>
            <a:r>
              <a:rPr lang="hu-HU" sz="1400" dirty="0" smtClean="0"/>
              <a:t> </a:t>
            </a:r>
            <a:r>
              <a:rPr lang="hu-HU" sz="1400" dirty="0" err="1" smtClean="0"/>
              <a:t>for</a:t>
            </a:r>
            <a:r>
              <a:rPr lang="hu-HU" sz="1400" dirty="0" smtClean="0"/>
              <a:t> </a:t>
            </a:r>
            <a:r>
              <a:rPr lang="hu-HU" sz="1400" dirty="0" err="1" smtClean="0"/>
              <a:t>ech</a:t>
            </a:r>
            <a:r>
              <a:rPr lang="hu-HU" sz="1400" dirty="0" smtClean="0"/>
              <a:t> -</a:t>
            </a:r>
          </a:p>
          <a:p>
            <a:endParaRPr lang="hu-HU" sz="1400" dirty="0" smtClean="0"/>
          </a:p>
          <a:p>
            <a:r>
              <a:rPr lang="en-US" sz="1400" dirty="0" smtClean="0"/>
              <a:t>For </a:t>
            </a:r>
            <a:r>
              <a:rPr lang="en-US" sz="1400" dirty="0"/>
              <a:t>the implementation trainers were trained to deliver the </a:t>
            </a:r>
            <a:r>
              <a:rPr lang="en-US" sz="1400" dirty="0" smtClean="0"/>
              <a:t>trainings</a:t>
            </a:r>
            <a:endParaRPr lang="hu-HU" sz="1400" dirty="0" smtClean="0"/>
          </a:p>
          <a:p>
            <a:endParaRPr lang="hu-HU" sz="1400" dirty="0"/>
          </a:p>
          <a:p>
            <a:r>
              <a:rPr lang="en-US" sz="1400" dirty="0" smtClean="0"/>
              <a:t>6,692 </a:t>
            </a:r>
            <a:r>
              <a:rPr lang="en-US" sz="1400" dirty="0"/>
              <a:t>staff and 670 </a:t>
            </a:r>
            <a:r>
              <a:rPr lang="en-US" sz="1400" dirty="0" smtClean="0"/>
              <a:t>leaders</a:t>
            </a:r>
            <a:r>
              <a:rPr lang="hu-HU" sz="1400" dirty="0" smtClean="0"/>
              <a:t> </a:t>
            </a:r>
            <a:r>
              <a:rPr lang="hu-HU" sz="1400" dirty="0" err="1" smtClean="0"/>
              <a:t>included</a:t>
            </a:r>
            <a:r>
              <a:rPr lang="hu-HU" sz="1400" dirty="0" smtClean="0"/>
              <a:t> </a:t>
            </a:r>
            <a:r>
              <a:rPr lang="hu-HU" sz="1400" dirty="0" err="1" smtClean="0"/>
              <a:t>in</a:t>
            </a:r>
            <a:r>
              <a:rPr lang="hu-HU" sz="1400" dirty="0" smtClean="0"/>
              <a:t>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survey</a:t>
            </a:r>
            <a:endParaRPr lang="hu-HU" sz="1400" dirty="0"/>
          </a:p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6089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400" dirty="0" smtClean="0"/>
              <a:t>University </a:t>
            </a:r>
            <a:r>
              <a:rPr lang="hu-HU" sz="1400" dirty="0" err="1" smtClean="0"/>
              <a:t>faculty</a:t>
            </a:r>
            <a:r>
              <a:rPr lang="hu-HU" sz="1400" dirty="0" smtClean="0"/>
              <a:t>, </a:t>
            </a:r>
            <a:r>
              <a:rPr lang="hu-HU" sz="1400" dirty="0" err="1" smtClean="0"/>
              <a:t>still</a:t>
            </a:r>
            <a:endParaRPr lang="hu-HU" sz="1400" dirty="0" smtClean="0"/>
          </a:p>
          <a:p>
            <a:pPr>
              <a:lnSpc>
                <a:spcPct val="150000"/>
              </a:lnSpc>
            </a:pPr>
            <a:r>
              <a:rPr lang="hu-HU" sz="1400" dirty="0" err="1" smtClean="0"/>
              <a:t>Reading</a:t>
            </a:r>
            <a:endParaRPr lang="hu-HU" sz="1400" dirty="0" smtClean="0"/>
          </a:p>
          <a:p>
            <a:pPr>
              <a:lnSpc>
                <a:spcPct val="150000"/>
              </a:lnSpc>
            </a:pPr>
            <a:r>
              <a:rPr lang="hu-HU" sz="1400" dirty="0" err="1" smtClean="0"/>
              <a:t>Discussions</a:t>
            </a:r>
            <a:endParaRPr lang="hu-HU" sz="1400" dirty="0" smtClean="0"/>
          </a:p>
          <a:p>
            <a:pPr>
              <a:lnSpc>
                <a:spcPct val="150000"/>
              </a:lnSpc>
            </a:pPr>
            <a:r>
              <a:rPr lang="hu-HU" sz="1400" dirty="0" smtClean="0"/>
              <a:t>More </a:t>
            </a:r>
            <a:r>
              <a:rPr lang="hu-HU" sz="1400" dirty="0" err="1" smtClean="0"/>
              <a:t>formal</a:t>
            </a:r>
            <a:r>
              <a:rPr lang="hu-HU" sz="1400" dirty="0" smtClean="0"/>
              <a:t> </a:t>
            </a:r>
            <a:r>
              <a:rPr lang="hu-HU" sz="1400" dirty="0" err="1" smtClean="0"/>
              <a:t>ToT</a:t>
            </a:r>
            <a:r>
              <a:rPr lang="hu-HU" sz="1400" dirty="0" smtClean="0"/>
              <a:t> </a:t>
            </a:r>
            <a:r>
              <a:rPr lang="hu-HU" sz="1400" dirty="0" err="1" smtClean="0"/>
              <a:t>to</a:t>
            </a:r>
            <a:r>
              <a:rPr lang="hu-HU" sz="1400" dirty="0" smtClean="0"/>
              <a:t> </a:t>
            </a:r>
            <a:r>
              <a:rPr lang="hu-HU" sz="1400" dirty="0" err="1" smtClean="0"/>
              <a:t>give</a:t>
            </a:r>
            <a:r>
              <a:rPr lang="hu-HU" sz="1400" dirty="0" smtClean="0"/>
              <a:t> over </a:t>
            </a:r>
            <a:r>
              <a:rPr lang="hu-HU" sz="1400" dirty="0" err="1" smtClean="0"/>
              <a:t>the</a:t>
            </a:r>
            <a:r>
              <a:rPr lang="hu-HU" sz="1400" dirty="0" smtClean="0"/>
              <a:t> </a:t>
            </a:r>
            <a:r>
              <a:rPr lang="hu-HU" sz="1400" dirty="0" err="1" smtClean="0"/>
              <a:t>material</a:t>
            </a:r>
            <a:endParaRPr lang="en-US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5462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three components that seemed </a:t>
            </a:r>
            <a:r>
              <a:rPr lang="en-US" sz="1600" b="1" dirty="0"/>
              <a:t>implementable even within the constraints </a:t>
            </a:r>
            <a:r>
              <a:rPr lang="en-US" sz="1600" dirty="0"/>
              <a:t>set by the </a:t>
            </a:r>
            <a:r>
              <a:rPr lang="en-US" sz="1600" u="sng" dirty="0"/>
              <a:t>lack of organizational cooperation and the </a:t>
            </a:r>
            <a:r>
              <a:rPr lang="en-US" sz="1600" b="1" u="sng" dirty="0"/>
              <a:t>limited capacities </a:t>
            </a:r>
            <a:r>
              <a:rPr lang="en-US" sz="1600" u="sng" dirty="0"/>
              <a:t>of the management </a:t>
            </a:r>
            <a:r>
              <a:rPr lang="en-US" sz="1600" u="sng" dirty="0" smtClean="0"/>
              <a:t>team</a:t>
            </a:r>
            <a:endParaRPr lang="hu-HU" sz="1600" u="sng" dirty="0" smtClean="0"/>
          </a:p>
          <a:p>
            <a:endParaRPr lang="hu-HU" sz="1600" dirty="0" smtClean="0"/>
          </a:p>
          <a:p>
            <a:r>
              <a:rPr lang="hu-HU" sz="1600" dirty="0" smtClean="0"/>
              <a:t>1. </a:t>
            </a:r>
            <a:r>
              <a:rPr lang="hu-HU" sz="1600" dirty="0" err="1" smtClean="0"/>
              <a:t>Fill</a:t>
            </a:r>
            <a:r>
              <a:rPr lang="hu-HU" sz="1600" dirty="0" smtClean="0"/>
              <a:t> </a:t>
            </a:r>
            <a:r>
              <a:rPr lang="hu-HU" sz="1600" dirty="0" err="1" smtClean="0"/>
              <a:t>up</a:t>
            </a:r>
            <a:r>
              <a:rPr lang="hu-HU" sz="1600" dirty="0" smtClean="0"/>
              <a:t> </a:t>
            </a:r>
            <a:r>
              <a:rPr lang="hu-HU" sz="1600" dirty="0" err="1" smtClean="0"/>
              <a:t>questionnaires</a:t>
            </a:r>
            <a:r>
              <a:rPr lang="hu-HU" sz="1600" dirty="0" smtClean="0"/>
              <a:t> </a:t>
            </a:r>
            <a:r>
              <a:rPr lang="hu-HU" sz="1600" dirty="0" err="1" smtClean="0"/>
              <a:t>to</a:t>
            </a:r>
            <a:r>
              <a:rPr lang="hu-HU" sz="1600" dirty="0" smtClean="0"/>
              <a:t> </a:t>
            </a:r>
            <a:r>
              <a:rPr lang="en-US" sz="1600" dirty="0" smtClean="0"/>
              <a:t>see </a:t>
            </a:r>
            <a:r>
              <a:rPr lang="en-US" sz="1600" dirty="0"/>
              <a:t>the change in responses and through them </a:t>
            </a:r>
            <a:r>
              <a:rPr lang="en-US" sz="1600" u="sng" dirty="0"/>
              <a:t>validate</a:t>
            </a:r>
            <a:r>
              <a:rPr lang="en-US" sz="1600" dirty="0"/>
              <a:t> </a:t>
            </a:r>
            <a:r>
              <a:rPr lang="en-US" sz="1600" u="sng" dirty="0"/>
              <a:t>effectiveness of learning</a:t>
            </a:r>
            <a:r>
              <a:rPr lang="en-US" sz="1600" dirty="0"/>
              <a:t> (level 2: learning evaluation</a:t>
            </a:r>
            <a:r>
              <a:rPr lang="en-US" sz="1600" dirty="0" smtClean="0"/>
              <a:t>)</a:t>
            </a:r>
            <a:r>
              <a:rPr lang="hu-HU" sz="1600" dirty="0" smtClean="0"/>
              <a:t> </a:t>
            </a:r>
          </a:p>
          <a:p>
            <a:r>
              <a:rPr lang="hu-HU" sz="1600" u="sng" dirty="0" smtClean="0"/>
              <a:t>+ </a:t>
            </a:r>
            <a:r>
              <a:rPr lang="hu-HU" sz="1600" u="sng" dirty="0" err="1" smtClean="0"/>
              <a:t>poss</a:t>
            </a:r>
            <a:r>
              <a:rPr lang="hu-HU" sz="1600" u="sng" dirty="0" smtClean="0"/>
              <a:t>. </a:t>
            </a:r>
            <a:r>
              <a:rPr lang="hu-HU" sz="1600" u="sng" dirty="0" err="1" smtClean="0"/>
              <a:t>Collect</a:t>
            </a:r>
            <a:r>
              <a:rPr lang="hu-HU" sz="1600" u="sng" dirty="0" smtClean="0"/>
              <a:t> </a:t>
            </a:r>
            <a:r>
              <a:rPr lang="hu-HU" sz="1600" u="sng" dirty="0" err="1" smtClean="0"/>
              <a:t>info</a:t>
            </a:r>
            <a:r>
              <a:rPr lang="hu-HU" sz="1600" u="sng" dirty="0" smtClean="0"/>
              <a:t> </a:t>
            </a:r>
            <a:r>
              <a:rPr lang="hu-HU" sz="1600" u="sng" dirty="0" err="1" smtClean="0"/>
              <a:t>for</a:t>
            </a:r>
            <a:r>
              <a:rPr lang="hu-HU" sz="1600" u="sng" dirty="0" smtClean="0"/>
              <a:t> </a:t>
            </a:r>
            <a:r>
              <a:rPr lang="hu-HU" sz="1600" u="sng" dirty="0" err="1" smtClean="0"/>
              <a:t>learning</a:t>
            </a:r>
            <a:endParaRPr lang="hu-HU" sz="1600" u="sng" dirty="0" smtClean="0"/>
          </a:p>
          <a:p>
            <a:endParaRPr lang="hu-HU" sz="1600" u="sng" dirty="0"/>
          </a:p>
          <a:p>
            <a:r>
              <a:rPr lang="en-US" sz="1600" dirty="0"/>
              <a:t>action research to explore personal behavioral (level 3) and organizational effects (level 4) 6-10 month after the </a:t>
            </a:r>
            <a:r>
              <a:rPr lang="en-US" sz="1600" dirty="0" smtClean="0"/>
              <a:t>trainings</a:t>
            </a:r>
            <a:r>
              <a:rPr lang="hu-HU" sz="1600" dirty="0" smtClean="0"/>
              <a:t> </a:t>
            </a:r>
          </a:p>
          <a:p>
            <a:r>
              <a:rPr lang="hu-HU" sz="1600" u="sng" dirty="0" err="1" smtClean="0"/>
              <a:t>To</a:t>
            </a:r>
            <a:r>
              <a:rPr lang="hu-HU" sz="1600" u="sng" dirty="0" smtClean="0"/>
              <a:t> </a:t>
            </a:r>
            <a:r>
              <a:rPr lang="hu-HU" sz="1600" u="sng" dirty="0" err="1" smtClean="0"/>
              <a:t>enhance</a:t>
            </a:r>
            <a:r>
              <a:rPr lang="hu-HU" sz="1600" u="sng" dirty="0" smtClean="0"/>
              <a:t> </a:t>
            </a:r>
            <a:r>
              <a:rPr lang="hu-HU" sz="1600" u="sng" dirty="0" err="1" smtClean="0"/>
              <a:t>personla</a:t>
            </a:r>
            <a:r>
              <a:rPr lang="hu-HU" sz="1600" u="sng" dirty="0" smtClean="0"/>
              <a:t> and </a:t>
            </a:r>
            <a:r>
              <a:rPr lang="hu-HU" sz="1600" u="sng" dirty="0" err="1" smtClean="0"/>
              <a:t>organizational</a:t>
            </a:r>
            <a:r>
              <a:rPr lang="hu-HU" sz="1600" u="sng" dirty="0" smtClean="0"/>
              <a:t> </a:t>
            </a:r>
            <a:r>
              <a:rPr lang="hu-HU" sz="1600" u="sng" dirty="0" err="1" smtClean="0"/>
              <a:t>learning</a:t>
            </a:r>
            <a:endParaRPr lang="en-US" sz="1600" u="sng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4811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96CD0-3F3B-4CC9-AE63-7284E8D231D5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242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8926-2798-4835-AB3F-63436A7B8246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dirty="0" smtClean="0"/>
              <a:t>EGPA </a:t>
            </a:r>
            <a:r>
              <a:rPr lang="hu-HU" dirty="0" err="1" smtClean="0"/>
              <a:t>Conference</a:t>
            </a:r>
            <a:r>
              <a:rPr lang="hu-HU" dirty="0" smtClean="0"/>
              <a:t> Paris, 26. 08. 2015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AAE8-B336-4ACE-B311-162FC7E4AE87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A9C9-F842-44BC-8B0D-F47E61D416EC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800"/>
              </a:spcBef>
              <a:defRPr/>
            </a:lvl1pPr>
            <a:lvl2pPr>
              <a:lnSpc>
                <a:spcPct val="100000"/>
              </a:lnSpc>
              <a:spcBef>
                <a:spcPts val="1800"/>
              </a:spcBef>
              <a:defRPr/>
            </a:lvl2pPr>
            <a:lvl3pPr>
              <a:lnSpc>
                <a:spcPct val="100000"/>
              </a:lnSpc>
              <a:spcBef>
                <a:spcPts val="1800"/>
              </a:spcBef>
              <a:defRPr/>
            </a:lvl3pPr>
            <a:lvl4pPr>
              <a:lnSpc>
                <a:spcPct val="100000"/>
              </a:lnSpc>
              <a:spcBef>
                <a:spcPts val="1800"/>
              </a:spcBef>
              <a:defRPr/>
            </a:lvl4pPr>
            <a:lvl5pPr>
              <a:lnSpc>
                <a:spcPct val="100000"/>
              </a:lnSpc>
              <a:spcBef>
                <a:spcPts val="1800"/>
              </a:spcBef>
              <a:defRPr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>
                <a:solidFill>
                  <a:srgbClr val="C00000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24854-B333-4985-BB6E-E5D8F103E5DE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FAAA-50E6-407E-B07A-55BB35F25870}" type="datetime1">
              <a:rPr lang="en-US" smtClean="0"/>
              <a:t>8/25/2015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511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29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4242-087B-42C3-8983-3B26C9D6F7D5}" type="datetime1">
              <a:rPr lang="en-US" smtClean="0"/>
              <a:t>8/25/2015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hu-HU" sz="4400" b="1" kern="1200" dirty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5689-DF54-41C9-8886-C5A8012A25BA}" type="datetime1">
              <a:rPr lang="en-US" smtClean="0"/>
              <a:t>8/25/2015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3C11-6FCD-4742-AE5F-04F09B612162}" type="datetime1">
              <a:rPr lang="en-US" smtClean="0"/>
              <a:t>8/25/2015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88B1-6505-49AC-BE94-1ED3056B4148}" type="datetime1">
              <a:rPr lang="en-US" smtClean="0"/>
              <a:t>8/25/2015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B312-ADDD-40D6-A323-89263756D248}" type="datetime1">
              <a:rPr lang="en-US" smtClean="0"/>
              <a:t>8/25/2015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58789-2874-44D3-A7F6-CFA3903359F1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365F9-A343-41A9-A5F3-0ED01F8A13E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ASSESSMENT OF EFFECTIVENESS OF PUBLIC INTEGRITY TRAININGS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7787208" cy="1752600"/>
          </a:xfrm>
        </p:spPr>
        <p:txBody>
          <a:bodyPr>
            <a:normAutofit fontScale="70000" lnSpcReduction="20000"/>
          </a:bodyPr>
          <a:lstStyle/>
          <a:p>
            <a:r>
              <a:rPr lang="hu-HU" sz="4100" b="1" dirty="0"/>
              <a:t>KATALIN PALLAI</a:t>
            </a:r>
          </a:p>
          <a:p>
            <a:r>
              <a:rPr lang="hu-HU" sz="2600" dirty="0" smtClean="0"/>
              <a:t>a</a:t>
            </a:r>
            <a:r>
              <a:rPr lang="en-US" sz="2600" dirty="0" err="1" smtClean="0"/>
              <a:t>ssociate</a:t>
            </a:r>
            <a:r>
              <a:rPr lang="hu-HU" sz="2600" dirty="0" smtClean="0"/>
              <a:t> </a:t>
            </a:r>
            <a:r>
              <a:rPr lang="en-US" sz="2600" dirty="0" smtClean="0"/>
              <a:t>professor</a:t>
            </a:r>
            <a:r>
              <a:rPr lang="en-US" sz="2600" dirty="0"/>
              <a:t>, National University for Public Service, Budapest, Hungary</a:t>
            </a:r>
            <a:r>
              <a:rPr lang="en-US" sz="2000" dirty="0"/>
              <a:t> </a:t>
            </a:r>
            <a:endParaRPr lang="hu-HU" sz="2300" dirty="0" smtClean="0"/>
          </a:p>
          <a:p>
            <a:r>
              <a:rPr lang="hu-HU" sz="4100" b="1" dirty="0" smtClean="0"/>
              <a:t>ANIKO GREGOR</a:t>
            </a:r>
            <a:endParaRPr lang="hu-HU" sz="4100" b="1" dirty="0"/>
          </a:p>
          <a:p>
            <a:r>
              <a:rPr lang="hu-HU" sz="2600" dirty="0"/>
              <a:t>a</a:t>
            </a:r>
            <a:r>
              <a:rPr lang="en-US" sz="2600" dirty="0" err="1" smtClean="0"/>
              <a:t>ssistant</a:t>
            </a:r>
            <a:r>
              <a:rPr lang="en-US" sz="2600" dirty="0" smtClean="0"/>
              <a:t> </a:t>
            </a:r>
            <a:r>
              <a:rPr lang="en-US" sz="2600" dirty="0"/>
              <a:t>lecturer, </a:t>
            </a:r>
            <a:r>
              <a:rPr lang="en-US" sz="2600" dirty="0" err="1"/>
              <a:t>Eotvos</a:t>
            </a:r>
            <a:r>
              <a:rPr lang="en-US" sz="2600" dirty="0"/>
              <a:t> Lorand University (ELTE), Budapest, Hungary</a:t>
            </a:r>
            <a:endParaRPr lang="hu-HU" sz="26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662FE-92E3-4A7C-89BA-3C5D425E9B26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52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RESEARCH QUESTIONS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spcBef>
                <a:spcPts val="4200"/>
              </a:spcBef>
              <a:buFont typeface="+mj-lt"/>
              <a:buAutoNum type="arabicPeriod"/>
            </a:pPr>
            <a:r>
              <a:rPr lang="en-US" dirty="0"/>
              <a:t>Whether the trainings were effectively fulfilling their </a:t>
            </a:r>
            <a:r>
              <a:rPr lang="en-US" dirty="0" smtClean="0"/>
              <a:t>purpose?</a:t>
            </a:r>
            <a:endParaRPr lang="hu-HU" dirty="0"/>
          </a:p>
          <a:p>
            <a:pPr marL="514350" lvl="0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 smtClean="0"/>
              <a:t>Whether </a:t>
            </a:r>
            <a:r>
              <a:rPr lang="en-US" dirty="0"/>
              <a:t>further inferences can also be drawn from the results of such a simple exercise? </a:t>
            </a:r>
            <a:endParaRPr lang="hu-HU" dirty="0" smtClean="0"/>
          </a:p>
          <a:p>
            <a:pPr marL="400050" lvl="1" indent="0">
              <a:buNone/>
            </a:pPr>
            <a:r>
              <a:rPr lang="en-US" dirty="0" smtClean="0"/>
              <a:t>Whether </a:t>
            </a:r>
            <a:r>
              <a:rPr lang="en-US" dirty="0"/>
              <a:t>the results can also support training methodology or program development activities, or whether they can contribute to extending our knowledge about trainings and their evaluation</a:t>
            </a:r>
            <a:r>
              <a:rPr lang="en-US" dirty="0" smtClean="0"/>
              <a:t>?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613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METHOD OF ANALYSIS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quasi-experimental, nonrandomized pre-post research design </a:t>
            </a:r>
          </a:p>
          <a:p>
            <a:r>
              <a:rPr lang="en-US" dirty="0" smtClean="0"/>
              <a:t>16 statements out of which </a:t>
            </a:r>
          </a:p>
          <a:p>
            <a:pPr lvl="1"/>
            <a:r>
              <a:rPr lang="en-US" dirty="0" smtClean="0"/>
              <a:t>4 used to reveal the change in attitudes</a:t>
            </a:r>
          </a:p>
          <a:p>
            <a:pPr lvl="1"/>
            <a:r>
              <a:rPr lang="en-US" dirty="0" smtClean="0"/>
              <a:t>4 used to explore the change in cognitive concepts</a:t>
            </a:r>
          </a:p>
          <a:p>
            <a:r>
              <a:rPr lang="en-US" dirty="0" smtClean="0"/>
              <a:t>express level of agreement/disagreement on a 1-to-5 Likert-scale</a:t>
            </a:r>
          </a:p>
          <a:p>
            <a:r>
              <a:rPr lang="en-US" dirty="0" smtClean="0"/>
              <a:t>comparison of participants’ pre- and post-training responses with the use of pseudonyms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9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025424"/>
              </p:ext>
            </p:extLst>
          </p:nvPr>
        </p:nvGraphicFramePr>
        <p:xfrm>
          <a:off x="457200" y="620688"/>
          <a:ext cx="8229600" cy="5732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050" b="1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b="1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TTITUDE</a:t>
                      </a:r>
                      <a:r>
                        <a:rPr lang="hu-HU" sz="2000" b="1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QUESTIONS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05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K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NOWLEDGE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u-HU" sz="20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QUESTIONS</a:t>
                      </a:r>
                      <a:endParaRPr lang="hu-HU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849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effectLst/>
                          <a:latin typeface="Arial Narrow" panose="020B0606020202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A1. The corruption experienced in this country is no particular cause for concern, because it is an inherent feature of transformation.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effectLst/>
                          <a:latin typeface="Arial Narrow" panose="020B0606020202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A2. Corruption is as old as mankind and not much should be done to fight it.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effectLst/>
                          <a:latin typeface="Arial Narrow" panose="020B0606020202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A3. In Hungary, corruption has assumed such proportions that fighting it has become impossible.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effectLst/>
                          <a:latin typeface="Arial Narrow" panose="020B0606020202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A4. It is possible to change people’s thinking about what’s right and wrong, allowing them to apply self-criticism to previously accepted procedures from which they derive personal benefits.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effectLst/>
                          <a:latin typeface="Arial Narrow" panose="020B0606020202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K1. Corruption should primarily be fought using legal instruments.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effectLst/>
                          <a:latin typeface="Arial Narrow" panose="020B0606020202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K2. Corruption can be fought the most effectively through transparency.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effectLst/>
                          <a:latin typeface="Arial Narrow" panose="020B0606020202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K3. The best remedy for corruption is fast and efficient administration.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effectLst/>
                          <a:latin typeface="Arial Narrow" panose="020B0606020202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K4. Well organized public administration can significantly reduce external attempts at corruption.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69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THE RESULTS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Paired sample t-tests were conducted to compare the level of </a:t>
            </a:r>
            <a:r>
              <a:rPr lang="en-US" dirty="0" smtClean="0"/>
              <a:t>agreement</a:t>
            </a:r>
            <a:endParaRPr lang="hu-HU" dirty="0" smtClean="0"/>
          </a:p>
          <a:p>
            <a:pPr lvl="1"/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en-US" dirty="0" smtClean="0"/>
              <a:t>both </a:t>
            </a:r>
            <a:r>
              <a:rPr lang="en-US" dirty="0"/>
              <a:t>training designs changes of average agreement along each items were statistically </a:t>
            </a:r>
            <a:r>
              <a:rPr lang="en-US" dirty="0" smtClean="0"/>
              <a:t>significant</a:t>
            </a:r>
            <a:endParaRPr lang="hu-HU" dirty="0" smtClean="0"/>
          </a:p>
          <a:p>
            <a:pPr lvl="1"/>
            <a:r>
              <a:rPr lang="en-US" dirty="0"/>
              <a:t>on Cohen’s d effect size measure can be interpreted as </a:t>
            </a:r>
            <a:r>
              <a:rPr lang="en-US" dirty="0" err="1" smtClean="0"/>
              <a:t>moderat</a:t>
            </a:r>
            <a:r>
              <a:rPr lang="hu-HU" dirty="0" smtClean="0"/>
              <a:t>e</a:t>
            </a:r>
          </a:p>
          <a:p>
            <a:pPr lvl="1"/>
            <a:r>
              <a:rPr lang="hu-HU" dirty="0" smtClean="0"/>
              <a:t>a</a:t>
            </a:r>
            <a:r>
              <a:rPr lang="en-US" dirty="0" err="1" smtClean="0"/>
              <a:t>greement</a:t>
            </a:r>
            <a:r>
              <a:rPr lang="en-US" dirty="0" smtClean="0"/>
              <a:t> </a:t>
            </a:r>
            <a:r>
              <a:rPr lang="en-US" dirty="0"/>
              <a:t>with all statements changed in the expected way that is, growing, except item </a:t>
            </a:r>
            <a:r>
              <a:rPr lang="en-US" dirty="0" smtClean="0"/>
              <a:t>A1</a:t>
            </a:r>
            <a:endParaRPr lang="hu-HU" dirty="0" smtClean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443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Egyenes összekötő 5"/>
          <p:cNvCxnSpPr/>
          <p:nvPr/>
        </p:nvCxnSpPr>
        <p:spPr>
          <a:xfrm flipV="1">
            <a:off x="1071538" y="285728"/>
            <a:ext cx="7786742" cy="557216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5BF-4D55-4FD4-86A7-88245ED2736B}" type="datetime1">
              <a:rPr lang="en-US" smtClean="0"/>
              <a:t>8/25/2015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107504" y="28572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ONE-DAY TRAININGS</a:t>
            </a:r>
            <a:endParaRPr lang="hu-HU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hu-HU" sz="2400" b="1" dirty="0" err="1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avarage</a:t>
            </a:r>
            <a:r>
              <a:rPr lang="hu-HU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hu-HU" sz="2400" b="1" dirty="0" err="1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scores</a:t>
            </a:r>
            <a:r>
              <a:rPr lang="hu-HU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r>
              <a:rPr lang="hu-HU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of </a:t>
            </a:r>
            <a:r>
              <a:rPr lang="hu-HU" sz="2400" b="1" dirty="0" err="1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individuals</a:t>
            </a:r>
            <a:r>
              <a:rPr lang="hu-HU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’ </a:t>
            </a:r>
            <a:r>
              <a:rPr lang="hu-HU" sz="2400" b="1" dirty="0" err="1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opinion</a:t>
            </a:r>
            <a:r>
              <a:rPr lang="hu-HU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hu-HU" sz="2400" b="1" dirty="0" err="1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changes</a:t>
            </a:r>
            <a:endParaRPr lang="hu-HU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-18002" y="49541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A1</a:t>
            </a:r>
            <a:r>
              <a:rPr lang="hu-HU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The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corruption experienced in this country is no particular cause for concern, because it is an inherent feature of transformation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10" name="Téglalap 9"/>
          <p:cNvSpPr/>
          <p:nvPr/>
        </p:nvSpPr>
        <p:spPr>
          <a:xfrm>
            <a:off x="4714860" y="3945253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A4</a:t>
            </a:r>
            <a:r>
              <a:rPr lang="hu-HU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It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is possible to change people’s thinking about what’s right and wrong, allowing them to apply self-criticism to previously accepted 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procedures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from which they derive personal benefits</a:t>
            </a:r>
            <a:endParaRPr lang="en-US" dirty="0"/>
          </a:p>
        </p:txBody>
      </p:sp>
      <p:sp>
        <p:nvSpPr>
          <p:cNvPr id="11" name="Téglalap 10"/>
          <p:cNvSpPr/>
          <p:nvPr/>
        </p:nvSpPr>
        <p:spPr>
          <a:xfrm>
            <a:off x="4680520" y="549951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K4</a:t>
            </a:r>
            <a:r>
              <a:rPr lang="hu-HU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Well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organized public administration can significantly reduce external attempts at corruption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0511047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Egyenes összekötő 4"/>
          <p:cNvCxnSpPr/>
          <p:nvPr/>
        </p:nvCxnSpPr>
        <p:spPr>
          <a:xfrm flipV="1">
            <a:off x="1071538" y="285728"/>
            <a:ext cx="7786742" cy="557216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60DD-34CD-4457-A869-2D6B01239EBF}" type="datetime1">
              <a:rPr lang="en-US" smtClean="0"/>
              <a:t>8/25/2015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EGPA </a:t>
            </a:r>
            <a:r>
              <a:rPr lang="hu-HU" dirty="0" err="1" smtClean="0"/>
              <a:t>Conference</a:t>
            </a:r>
            <a:r>
              <a:rPr lang="hu-HU" dirty="0" smtClean="0"/>
              <a:t> Paris, 26. 08. 2015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ANALYSIS OF RESULTS CONCERNING A1</a:t>
            </a:r>
            <a:br>
              <a:rPr lang="hu-HU" sz="3600" dirty="0" smtClean="0"/>
            </a:br>
            <a:r>
              <a:rPr lang="hu-HU" sz="2200" dirty="0" smtClean="0"/>
              <a:t>„</a:t>
            </a:r>
            <a:r>
              <a:rPr lang="en-US" sz="2200" i="1" dirty="0" smtClean="0"/>
              <a:t>The </a:t>
            </a:r>
            <a:r>
              <a:rPr lang="en-US" sz="2200" i="1" dirty="0"/>
              <a:t>corruption experienced in this country is no particular cause for concern, because it is an inherent feature of </a:t>
            </a:r>
            <a:r>
              <a:rPr lang="en-US" sz="2200" i="1" dirty="0" smtClean="0"/>
              <a:t>transformation</a:t>
            </a:r>
            <a:r>
              <a:rPr lang="hu-HU" sz="2200" i="1" dirty="0" smtClean="0"/>
              <a:t>”</a:t>
            </a:r>
            <a:endParaRPr lang="en-US" sz="36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6751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Understanding vs. acceptance: </a:t>
            </a:r>
          </a:p>
          <a:p>
            <a:pPr lvl="1"/>
            <a:r>
              <a:rPr lang="en-US" dirty="0" smtClean="0"/>
              <a:t>While sober analysis was an objective, the normalization of the corruption phenomenon should be avoided.</a:t>
            </a:r>
          </a:p>
          <a:p>
            <a:r>
              <a:rPr lang="en-US" dirty="0" smtClean="0"/>
              <a:t>Detailed analysis of trainers’ results showed that out of 24 trainers:</a:t>
            </a:r>
          </a:p>
          <a:p>
            <a:pPr lvl="1"/>
            <a:r>
              <a:rPr lang="en-US" dirty="0" smtClean="0"/>
              <a:t>6 produced positive results (change in the targeted direction)</a:t>
            </a:r>
          </a:p>
          <a:p>
            <a:pPr lvl="1"/>
            <a:r>
              <a:rPr lang="en-US" dirty="0" smtClean="0"/>
              <a:t>6 produced negative </a:t>
            </a:r>
          </a:p>
          <a:p>
            <a:pPr lvl="1"/>
            <a:r>
              <a:rPr lang="en-US" dirty="0" smtClean="0"/>
              <a:t>12 non-significant effect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Probably not major change but fine tuning of messages is necessary</a:t>
            </a:r>
          </a:p>
          <a:p>
            <a:pPr lvl="1"/>
            <a:endParaRPr lang="en-US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3C11-6FCD-4742-AE5F-04F09B612162}" type="datetime1">
              <a:rPr lang="en-US" smtClean="0"/>
              <a:t>8/25/2015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718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9761306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785786" y="4000504"/>
            <a:ext cx="2857520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8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ONE-DAY TRAININGS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72066" y="4000504"/>
            <a:ext cx="2857520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8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THREE-DAY TRAININGS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6D2A-E9CC-4DB0-AC6B-DFD2B9D52FBC}" type="datetime1">
              <a:rPr lang="en-US" smtClean="0"/>
              <a:t>8/25/2015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17</a:t>
            </a:fld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245247" y="114443"/>
            <a:ext cx="88758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Average scores before and after training </a:t>
            </a:r>
            <a:endParaRPr lang="hu-H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along </a:t>
            </a:r>
            <a:r>
              <a:rPr lang="en-US" sz="2400" b="1" dirty="0">
                <a:solidFill>
                  <a:srgbClr val="C00000"/>
                </a:solidFill>
              </a:rPr>
              <a:t>aggregated attitudinal, knowledge-based and total agreement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10219268"/>
              </p:ext>
            </p:extLst>
          </p:nvPr>
        </p:nvGraphicFramePr>
        <p:xfrm>
          <a:off x="288032" y="1160344"/>
          <a:ext cx="8567936" cy="519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DFC7-C4C9-4E92-82CB-625B213BE457}" type="datetime1">
              <a:rPr lang="en-US" smtClean="0"/>
              <a:t>8/25/2015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18</a:t>
            </a:fld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2590800" y="20670"/>
            <a:ext cx="6337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Respondent categories based on changes in attitudes, knowledge and total achievement (%)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ANALYSIS OF RESPONDENTS CHANGING OPPINIONS IN THE „WRONG DIRECTION”</a:t>
            </a:r>
            <a:endParaRPr lang="en-US" sz="36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6751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 correlation with starting point</a:t>
            </a:r>
          </a:p>
          <a:p>
            <a:r>
              <a:rPr lang="en-US" dirty="0" smtClean="0"/>
              <a:t>No correlation with general commitment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„I find it important that the organization where I work functions effectively.” 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„I would like to contribute to the improvement of the operation of the organization.” 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„I consider important that public administration takes strong measures against corruption.</a:t>
            </a:r>
          </a:p>
          <a:p>
            <a:r>
              <a:rPr lang="en-US" dirty="0" smtClean="0"/>
              <a:t>Correlation (weak significant):</a:t>
            </a:r>
          </a:p>
          <a:p>
            <a:pPr lvl="1"/>
            <a:r>
              <a:rPr lang="en-US" dirty="0" smtClean="0"/>
              <a:t>leaders working for their organization for less than 2 years </a:t>
            </a:r>
          </a:p>
          <a:p>
            <a:pPr lvl="1"/>
            <a:r>
              <a:rPr lang="en-US" dirty="0" smtClean="0"/>
              <a:t>male non executives</a:t>
            </a:r>
          </a:p>
          <a:p>
            <a:pPr lvl="1"/>
            <a:r>
              <a:rPr lang="en-US" dirty="0" smtClean="0"/>
              <a:t>non-executives heading to pension </a:t>
            </a:r>
          </a:p>
          <a:p>
            <a:pPr lvl="1"/>
            <a:endParaRPr lang="hu-HU" dirty="0" smtClean="0"/>
          </a:p>
          <a:p>
            <a:pPr lvl="1"/>
            <a:endParaRPr lang="en-US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3C11-6FCD-4742-AE5F-04F09B612162}" type="datetime1">
              <a:rPr lang="en-US" smtClean="0"/>
              <a:t>8/25/2015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79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TERMS - LANGUAGE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Public integrity – approach to integrity management</a:t>
            </a:r>
          </a:p>
          <a:p>
            <a:pPr marL="0" indent="0">
              <a:buNone/>
            </a:pPr>
            <a:r>
              <a:rPr lang="hu-HU" sz="2000" dirty="0" smtClean="0"/>
              <a:t>	</a:t>
            </a:r>
            <a:r>
              <a:rPr lang="en-US" sz="2000" dirty="0" smtClean="0"/>
              <a:t>Rules and knowledge + values and attitude</a:t>
            </a:r>
          </a:p>
          <a:p>
            <a:r>
              <a:rPr lang="en-US" sz="2000" b="1" dirty="0" smtClean="0"/>
              <a:t>Training</a:t>
            </a:r>
          </a:p>
          <a:p>
            <a:pPr marL="800100" lvl="2" indent="0">
              <a:buNone/>
            </a:pPr>
            <a:r>
              <a:rPr lang="en-US" sz="2000" dirty="0" smtClean="0"/>
              <a:t>Interactive</a:t>
            </a:r>
            <a:r>
              <a:rPr lang="hu-HU" sz="2000" dirty="0" smtClean="0"/>
              <a:t>, </a:t>
            </a:r>
            <a:r>
              <a:rPr lang="en-US" sz="2000" dirty="0" smtClean="0"/>
              <a:t>experiential method for cognitive, affective and behavioral impact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786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73689492"/>
              </p:ext>
            </p:extLst>
          </p:nvPr>
        </p:nvGraphicFramePr>
        <p:xfrm>
          <a:off x="0" y="597724"/>
          <a:ext cx="4500562" cy="307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085567653"/>
              </p:ext>
            </p:extLst>
          </p:nvPr>
        </p:nvGraphicFramePr>
        <p:xfrm>
          <a:off x="4357686" y="669162"/>
          <a:ext cx="4786314" cy="307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292136037"/>
              </p:ext>
            </p:extLst>
          </p:nvPr>
        </p:nvGraphicFramePr>
        <p:xfrm>
          <a:off x="0" y="3598120"/>
          <a:ext cx="4500562" cy="307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913121133"/>
              </p:ext>
            </p:extLst>
          </p:nvPr>
        </p:nvGraphicFramePr>
        <p:xfrm>
          <a:off x="4429124" y="3669558"/>
          <a:ext cx="4500562" cy="307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-8582" y="755412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ATTITUDES</a:t>
            </a:r>
            <a:endParaRPr lang="hu-HU" b="1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4815954" y="805979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KNOWLEDGE-BASED</a:t>
            </a:r>
            <a:endParaRPr lang="hu-HU" b="1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3286116" y="812038"/>
            <a:ext cx="100013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 err="1" smtClean="0"/>
              <a:t>One-day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8143868" y="883476"/>
            <a:ext cx="100013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 err="1" smtClean="0"/>
              <a:t>One-day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3143240" y="3812434"/>
            <a:ext cx="12144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 err="1" smtClean="0"/>
              <a:t>Three-day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7786710" y="3955310"/>
            <a:ext cx="1143008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 err="1" smtClean="0"/>
              <a:t>Three-day</a:t>
            </a:r>
            <a:endParaRPr lang="hu-HU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5C13-4BCC-4D45-8347-CA4536109761}" type="datetime1">
              <a:rPr lang="en-US" smtClean="0"/>
              <a:t>8/25/2015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20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2051720" y="44624"/>
            <a:ext cx="6533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err="1" smtClean="0">
                <a:solidFill>
                  <a:srgbClr val="C00000"/>
                </a:solidFill>
              </a:rPr>
              <a:t>Simplified</a:t>
            </a:r>
            <a:r>
              <a:rPr lang="hu-HU" sz="2800" b="1" dirty="0" smtClean="0">
                <a:solidFill>
                  <a:srgbClr val="C00000"/>
                </a:solidFill>
              </a:rPr>
              <a:t> </a:t>
            </a:r>
            <a:r>
              <a:rPr lang="hu-HU" sz="2800" b="1" dirty="0" err="1" smtClean="0">
                <a:solidFill>
                  <a:srgbClr val="C00000"/>
                </a:solidFill>
              </a:rPr>
              <a:t>visual</a:t>
            </a:r>
            <a:r>
              <a:rPr lang="hu-HU" sz="2800" b="1" dirty="0">
                <a:solidFill>
                  <a:srgbClr val="C00000"/>
                </a:solidFill>
              </a:rPr>
              <a:t> </a:t>
            </a:r>
            <a:r>
              <a:rPr lang="hu-HU" sz="2800" b="1" dirty="0" smtClean="0">
                <a:solidFill>
                  <a:srgbClr val="C00000"/>
                </a:solidFill>
              </a:rPr>
              <a:t>of OLS regression analysis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A056D-C867-4998-B70C-8031BBBDFED0}" type="datetime1">
              <a:rPr lang="en-US" smtClean="0"/>
              <a:t>8/25/2015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21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251520" y="1124744"/>
            <a:ext cx="50456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Correlation between trainers’ ranking </a:t>
            </a:r>
            <a:endParaRPr lang="hu-HU" sz="2400" b="1" dirty="0" smtClean="0">
              <a:solidFill>
                <a:srgbClr val="C00000"/>
              </a:solidFill>
            </a:endParaRPr>
          </a:p>
          <a:p>
            <a:r>
              <a:rPr lang="en-US" sz="2400" b="1" dirty="0" smtClean="0">
                <a:solidFill>
                  <a:srgbClr val="C00000"/>
                </a:solidFill>
              </a:rPr>
              <a:t>one-day</a:t>
            </a:r>
            <a:r>
              <a:rPr lang="hu-HU" sz="2400" b="1" dirty="0" smtClean="0">
                <a:solidFill>
                  <a:srgbClr val="C00000"/>
                </a:solidFill>
              </a:rPr>
              <a:t> </a:t>
            </a:r>
            <a:r>
              <a:rPr lang="hu-HU" sz="2400" b="1" dirty="0" err="1" smtClean="0">
                <a:solidFill>
                  <a:srgbClr val="C00000"/>
                </a:solidFill>
              </a:rPr>
              <a:t>training</a:t>
            </a:r>
            <a:r>
              <a:rPr lang="en-US" sz="2400" b="1" dirty="0" smtClean="0">
                <a:solidFill>
                  <a:srgbClr val="C00000"/>
                </a:solidFill>
              </a:rPr>
              <a:t>, </a:t>
            </a:r>
            <a:endParaRPr lang="hu-HU" sz="2400" b="1" dirty="0" smtClean="0">
              <a:solidFill>
                <a:srgbClr val="C00000"/>
              </a:solidFill>
            </a:endParaRPr>
          </a:p>
          <a:p>
            <a:r>
              <a:rPr lang="en-US" sz="2400" b="1" dirty="0" smtClean="0">
                <a:solidFill>
                  <a:srgbClr val="C00000"/>
                </a:solidFill>
              </a:rPr>
              <a:t>r=0.73***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9739-7EB1-41E0-A51B-E4A89C38BC0B}" type="datetime1">
              <a:rPr lang="en-US" smtClean="0"/>
              <a:t>8/25/2015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22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107504" y="1052736"/>
            <a:ext cx="5112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Correlation between trainers’ ranking </a:t>
            </a:r>
            <a:endParaRPr lang="hu-HU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three-day</a:t>
            </a:r>
            <a:r>
              <a:rPr lang="hu-HU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hu-HU" sz="2400" b="1" dirty="0" err="1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trainings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endParaRPr lang="hu-HU" sz="2400" b="1" dirty="0" smtClean="0">
              <a:solidFill>
                <a:srgbClr val="C00000"/>
              </a:solidFill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r=0.14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p=0.74&gt;0.05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4714201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77A8B-0E32-4E45-A030-246F14136262}" type="datetime1">
              <a:rPr lang="en-US" smtClean="0"/>
              <a:t>8/25/2015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23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CONCLUSIONS</a:t>
            </a:r>
            <a:endParaRPr lang="en-US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Validation of the methodology was successful.</a:t>
            </a:r>
          </a:p>
          <a:p>
            <a:r>
              <a:rPr lang="en-US" dirty="0" smtClean="0"/>
              <a:t>Results can also inform further development:</a:t>
            </a:r>
          </a:p>
          <a:p>
            <a:pPr lvl="1"/>
            <a:r>
              <a:rPr lang="en-US" dirty="0" smtClean="0"/>
              <a:t>Training design</a:t>
            </a:r>
          </a:p>
          <a:p>
            <a:pPr lvl="1"/>
            <a:r>
              <a:rPr lang="en-US" dirty="0" smtClean="0"/>
              <a:t>Process design</a:t>
            </a:r>
          </a:p>
          <a:p>
            <a:pPr lvl="1"/>
            <a:r>
              <a:rPr lang="en-US" dirty="0" smtClean="0"/>
              <a:t>Possibility for trainers’ performance/selection</a:t>
            </a:r>
          </a:p>
          <a:p>
            <a:r>
              <a:rPr lang="en-US" dirty="0" smtClean="0"/>
              <a:t>Results indicate questions for further research</a:t>
            </a:r>
            <a:endParaRPr lang="en-US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3C11-6FCD-4742-AE5F-04F09B612162}" type="datetime1">
              <a:rPr lang="en-US" smtClean="0"/>
              <a:t>8/25/2015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922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ím 9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hu-HU" dirty="0" smtClean="0"/>
              <a:t>FOCUS OF EVALUATION</a:t>
            </a:r>
            <a:endParaRPr lang="en-US" dirty="0"/>
          </a:p>
        </p:txBody>
      </p:sp>
      <p:sp>
        <p:nvSpPr>
          <p:cNvPr id="11" name="Szöveg helye 10"/>
          <p:cNvSpPr>
            <a:spLocks noGrp="1"/>
          </p:cNvSpPr>
          <p:nvPr>
            <p:ph type="body" idx="1"/>
          </p:nvPr>
        </p:nvSpPr>
        <p:spPr>
          <a:xfrm>
            <a:off x="5140324" y="1268760"/>
            <a:ext cx="4040188" cy="639762"/>
          </a:xfrm>
        </p:spPr>
        <p:txBody>
          <a:bodyPr/>
          <a:lstStyle/>
          <a:p>
            <a:r>
              <a:rPr lang="hu-HU" sz="2000" dirty="0" smtClean="0"/>
              <a:t>QUANTITATIVE/QUALITATIVE</a:t>
            </a:r>
            <a:endParaRPr lang="en-US" sz="2000" dirty="0"/>
          </a:p>
        </p:txBody>
      </p:sp>
      <p:sp>
        <p:nvSpPr>
          <p:cNvPr id="12" name="Tartalom helye 11"/>
          <p:cNvSpPr>
            <a:spLocks noGrp="1"/>
          </p:cNvSpPr>
          <p:nvPr>
            <p:ph sz="half" idx="2"/>
          </p:nvPr>
        </p:nvSpPr>
        <p:spPr>
          <a:xfrm>
            <a:off x="5142414" y="2010519"/>
            <a:ext cx="3682752" cy="3951288"/>
          </a:xfrm>
        </p:spPr>
        <p:txBody>
          <a:bodyPr>
            <a:normAutofit/>
          </a:bodyPr>
          <a:lstStyle/>
          <a:p>
            <a:r>
              <a:rPr lang="en-US" sz="2000" b="1" dirty="0"/>
              <a:t>Quantitative:</a:t>
            </a:r>
            <a:endParaRPr lang="en-US" sz="2000" b="1" dirty="0" smtClean="0"/>
          </a:p>
          <a:p>
            <a:pPr lvl="1"/>
            <a:r>
              <a:rPr lang="en-US" sz="1800" dirty="0" smtClean="0"/>
              <a:t>positivist, conclusive analysis </a:t>
            </a:r>
          </a:p>
          <a:p>
            <a:pPr lvl="1"/>
            <a:r>
              <a:rPr lang="en-US" sz="1800" dirty="0" smtClean="0"/>
              <a:t>validate and calculate the return on investment (ROI)</a:t>
            </a:r>
          </a:p>
          <a:p>
            <a:r>
              <a:rPr lang="en-US" sz="2000" b="1" dirty="0" smtClean="0"/>
              <a:t>Qualitative:</a:t>
            </a:r>
          </a:p>
          <a:p>
            <a:pPr lvl="1"/>
            <a:r>
              <a:rPr lang="en-US" sz="1800" dirty="0" smtClean="0"/>
              <a:t>subjective, action oriented </a:t>
            </a:r>
          </a:p>
          <a:p>
            <a:pPr lvl="1"/>
            <a:r>
              <a:rPr lang="en-US" sz="1800" dirty="0" smtClean="0"/>
              <a:t>aim to improve the transfer of learning (ROL)</a:t>
            </a:r>
            <a:endParaRPr lang="en-US" sz="1800" dirty="0"/>
          </a:p>
        </p:txBody>
      </p:sp>
      <p:sp>
        <p:nvSpPr>
          <p:cNvPr id="13" name="Szöveg helye 12"/>
          <p:cNvSpPr>
            <a:spLocks noGrp="1"/>
          </p:cNvSpPr>
          <p:nvPr>
            <p:ph type="body" sz="quarter" idx="3"/>
          </p:nvPr>
        </p:nvSpPr>
        <p:spPr>
          <a:xfrm>
            <a:off x="467544" y="1268760"/>
            <a:ext cx="4041775" cy="639762"/>
          </a:xfrm>
        </p:spPr>
        <p:txBody>
          <a:bodyPr/>
          <a:lstStyle/>
          <a:p>
            <a:r>
              <a:rPr lang="hu-HU" sz="2000" dirty="0" smtClean="0"/>
              <a:t>LEVELS OF EFFECTIVENESS</a:t>
            </a:r>
            <a:endParaRPr lang="en-US" sz="2000" dirty="0"/>
          </a:p>
        </p:txBody>
      </p:sp>
      <p:sp>
        <p:nvSpPr>
          <p:cNvPr id="14" name="Tartalom helye 13"/>
          <p:cNvSpPr>
            <a:spLocks noGrp="1"/>
          </p:cNvSpPr>
          <p:nvPr>
            <p:ph sz="quarter" idx="4"/>
          </p:nvPr>
        </p:nvSpPr>
        <p:spPr>
          <a:xfrm>
            <a:off x="467544" y="2010519"/>
            <a:ext cx="4337984" cy="3951288"/>
          </a:xfrm>
        </p:spPr>
        <p:txBody>
          <a:bodyPr>
            <a:normAutofit/>
          </a:bodyPr>
          <a:lstStyle/>
          <a:p>
            <a:r>
              <a:rPr lang="en-US" sz="2000" b="1" dirty="0" err="1" smtClean="0"/>
              <a:t>Kirckpatrick’s</a:t>
            </a:r>
            <a:r>
              <a:rPr lang="en-US" sz="2000" b="1" dirty="0" smtClean="0"/>
              <a:t> levels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b="1" dirty="0" smtClean="0"/>
              <a:t>Reaction: </a:t>
            </a:r>
            <a:r>
              <a:rPr lang="en-US" sz="1800" dirty="0" smtClean="0"/>
              <a:t>participants’ satisfaction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b="1" dirty="0" smtClean="0"/>
              <a:t>Learning: </a:t>
            </a:r>
            <a:r>
              <a:rPr lang="en-US" sz="1800" dirty="0" smtClean="0"/>
              <a:t>change in knowledge, skills &amp; attitudes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b="1" dirty="0" smtClean="0"/>
              <a:t>Behavior: </a:t>
            </a:r>
            <a:r>
              <a:rPr lang="en-US" sz="1800" dirty="0" smtClean="0"/>
              <a:t>change in participants’ behavior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b="1" dirty="0" smtClean="0"/>
              <a:t>Results: </a:t>
            </a:r>
            <a:r>
              <a:rPr lang="en-US" sz="1800" dirty="0" smtClean="0"/>
              <a:t>organizational benefits</a:t>
            </a:r>
          </a:p>
          <a:p>
            <a:r>
              <a:rPr lang="en-US" sz="2000" b="1" dirty="0" smtClean="0"/>
              <a:t>Philips’s level 5</a:t>
            </a:r>
          </a:p>
          <a:p>
            <a:pPr marL="457200" lvl="1" indent="0">
              <a:buNone/>
            </a:pPr>
            <a:r>
              <a:rPr lang="en-US" sz="1800" b="1" dirty="0" smtClean="0"/>
              <a:t>5. ROI: </a:t>
            </a:r>
            <a:r>
              <a:rPr lang="en-US" sz="1800" dirty="0" smtClean="0"/>
              <a:t>Return on Investments</a:t>
            </a:r>
            <a:endParaRPr lang="en-US" sz="18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15" name="Szöveg helye 12"/>
          <p:cNvSpPr txBox="1">
            <a:spLocks/>
          </p:cNvSpPr>
          <p:nvPr/>
        </p:nvSpPr>
        <p:spPr>
          <a:xfrm>
            <a:off x="1475656" y="5085184"/>
            <a:ext cx="61926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DIFFEREENT FOCUS OF </a:t>
            </a:r>
            <a:r>
              <a:rPr lang="hu-HU" sz="3600" dirty="0" smtClean="0">
                <a:solidFill>
                  <a:schemeClr val="tx2"/>
                </a:solidFill>
              </a:rPr>
              <a:t>THEORY</a:t>
            </a:r>
            <a:r>
              <a:rPr lang="hu-HU" dirty="0" smtClean="0"/>
              <a:t> AND </a:t>
            </a:r>
            <a:r>
              <a:rPr lang="hu-HU" sz="3600" dirty="0" smtClean="0">
                <a:solidFill>
                  <a:schemeClr val="accent6">
                    <a:lumMod val="50000"/>
                  </a:schemeClr>
                </a:solidFill>
              </a:rPr>
              <a:t>PRACTICE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20" name="Csoportba foglalás 19"/>
          <p:cNvGrpSpPr/>
          <p:nvPr/>
        </p:nvGrpSpPr>
        <p:grpSpPr>
          <a:xfrm>
            <a:off x="198936" y="2420888"/>
            <a:ext cx="484632" cy="2260414"/>
            <a:chOff x="198936" y="2708920"/>
            <a:chExt cx="484632" cy="2260414"/>
          </a:xfrm>
        </p:grpSpPr>
        <p:sp>
          <p:nvSpPr>
            <p:cNvPr id="17" name="Szaggatott nyíl jobbra 16"/>
            <p:cNvSpPr/>
            <p:nvPr/>
          </p:nvSpPr>
          <p:spPr>
            <a:xfrm rot="5400000">
              <a:off x="-227972" y="4057794"/>
              <a:ext cx="1338448" cy="484632"/>
            </a:xfrm>
            <a:prstGeom prst="stripedRightArrow">
              <a:avLst>
                <a:gd name="adj1" fmla="val 46337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8" name="Téglalap 17"/>
            <p:cNvSpPr/>
            <p:nvPr/>
          </p:nvSpPr>
          <p:spPr>
            <a:xfrm>
              <a:off x="323528" y="3126830"/>
              <a:ext cx="216024" cy="3728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323528" y="2708920"/>
              <a:ext cx="216024" cy="3459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sp>
        <p:nvSpPr>
          <p:cNvPr id="21" name="Szöveg helye 12"/>
          <p:cNvSpPr txBox="1">
            <a:spLocks/>
          </p:cNvSpPr>
          <p:nvPr/>
        </p:nvSpPr>
        <p:spPr>
          <a:xfrm>
            <a:off x="606866" y="5637747"/>
            <a:ext cx="7853566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800" dirty="0">
                <a:solidFill>
                  <a:srgbClr val="C00000"/>
                </a:solidFill>
              </a:rPr>
              <a:t>ADVANCED</a:t>
            </a:r>
            <a:r>
              <a:rPr lang="hu-HU" dirty="0" smtClean="0">
                <a:solidFill>
                  <a:srgbClr val="C00000"/>
                </a:solidFill>
              </a:rPr>
              <a:t> </a:t>
            </a:r>
            <a:r>
              <a:rPr lang="hu-HU" sz="2800" dirty="0" smtClean="0">
                <a:solidFill>
                  <a:srgbClr val="C00000"/>
                </a:solidFill>
              </a:rPr>
              <a:t>PRACTICE: COMBINATION OF METHODS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88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  <p:bldP spid="15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TERMS - LANGUAGE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Public integrity</a:t>
            </a:r>
          </a:p>
          <a:p>
            <a:pPr marL="0" indent="0">
              <a:buNone/>
            </a:pPr>
            <a:r>
              <a:rPr lang="hu-HU" dirty="0" smtClean="0"/>
              <a:t>	</a:t>
            </a:r>
            <a:r>
              <a:rPr lang="en-US" dirty="0" smtClean="0"/>
              <a:t>Rules and knowledge + values and attitude</a:t>
            </a:r>
          </a:p>
          <a:p>
            <a:r>
              <a:rPr lang="en-US" b="1" dirty="0" smtClean="0"/>
              <a:t>Training</a:t>
            </a:r>
          </a:p>
          <a:p>
            <a:pPr marL="0" indent="0">
              <a:buNone/>
            </a:pPr>
            <a:r>
              <a:rPr lang="hu-HU" dirty="0" smtClean="0"/>
              <a:t>	</a:t>
            </a:r>
            <a:r>
              <a:rPr lang="en-US" dirty="0" smtClean="0"/>
              <a:t>Interactive, experiential method for cognitive, affective and  	behavioral impact</a:t>
            </a:r>
          </a:p>
          <a:p>
            <a:r>
              <a:rPr lang="en-US" b="1" dirty="0" smtClean="0"/>
              <a:t>Evaluation systems</a:t>
            </a:r>
          </a:p>
          <a:p>
            <a:pPr marL="0" indent="0">
              <a:buNone/>
            </a:pPr>
            <a:r>
              <a:rPr lang="hu-HU" dirty="0" smtClean="0"/>
              <a:t>	</a:t>
            </a:r>
            <a:r>
              <a:rPr lang="en-US" dirty="0" smtClean="0"/>
              <a:t>Qualitative/quantitative + levels</a:t>
            </a:r>
            <a:r>
              <a:rPr lang="hu-HU" dirty="0" smtClean="0"/>
              <a:t> of </a:t>
            </a:r>
            <a:r>
              <a:rPr lang="en-US" dirty="0" smtClean="0"/>
              <a:t>effectiveness</a:t>
            </a:r>
          </a:p>
          <a:p>
            <a:r>
              <a:rPr lang="en-US" b="1" dirty="0" smtClean="0"/>
              <a:t>The environment</a:t>
            </a:r>
          </a:p>
          <a:p>
            <a:pPr marL="0" indent="0">
              <a:buNone/>
            </a:pPr>
            <a:r>
              <a:rPr lang="hu-HU" dirty="0" smtClean="0"/>
              <a:t>	</a:t>
            </a:r>
            <a:r>
              <a:rPr lang="en-US" dirty="0" smtClean="0"/>
              <a:t>use of level 1 reaction survey (the </a:t>
            </a:r>
            <a:r>
              <a:rPr lang="hu-HU" dirty="0" smtClean="0"/>
              <a:t>„</a:t>
            </a:r>
            <a:r>
              <a:rPr lang="en-US" dirty="0" smtClean="0"/>
              <a:t>smiley sheets</a:t>
            </a:r>
            <a:r>
              <a:rPr lang="hu-HU" dirty="0" smtClean="0"/>
              <a:t>”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458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STARTING POINT:</a:t>
            </a:r>
            <a:br>
              <a:rPr lang="hu-HU" dirty="0" smtClean="0"/>
            </a:br>
            <a:r>
              <a:rPr lang="hu-HU" sz="4000" dirty="0" smtClean="0"/>
              <a:t>AIM TO RAISE THE ISSUE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Level 1 analysis</a:t>
            </a:r>
          </a:p>
          <a:p>
            <a:pPr lvl="1"/>
            <a:r>
              <a:rPr lang="en-US" dirty="0" smtClean="0"/>
              <a:t>is important and simple to implement, but its results alone </a:t>
            </a:r>
          </a:p>
          <a:p>
            <a:pPr lvl="1"/>
            <a:r>
              <a:rPr lang="en-US" dirty="0" smtClean="0"/>
              <a:t>do not produce sound proof on whether the training served its purpose, or to what degree</a:t>
            </a:r>
          </a:p>
          <a:p>
            <a:pPr lvl="1"/>
            <a:r>
              <a:rPr lang="en-US" dirty="0" smtClean="0"/>
              <a:t>can also be a „noble way” to avoid assessment of result and merit</a:t>
            </a:r>
          </a:p>
          <a:p>
            <a:r>
              <a:rPr lang="en-US" dirty="0" smtClean="0"/>
              <a:t>Prudential obligation to know:</a:t>
            </a:r>
          </a:p>
          <a:p>
            <a:pPr lvl="1"/>
            <a:r>
              <a:rPr lang="en-US" dirty="0" smtClean="0"/>
              <a:t>whether we produce results in targeted direction</a:t>
            </a:r>
          </a:p>
          <a:p>
            <a:pPr lvl="1"/>
            <a:r>
              <a:rPr lang="en-US" dirty="0" smtClean="0"/>
              <a:t>to continuously improve our training delivery services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52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THE OBJECT OF ANALYSIS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24012"/>
            <a:ext cx="8568951" cy="47323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Public ethics and integrity training program launched in 2013 in Hungary</a:t>
            </a:r>
          </a:p>
          <a:p>
            <a:r>
              <a:rPr lang="en-US" dirty="0" smtClean="0"/>
              <a:t>Context: new corruption prevention method in a corruption tolerant culture</a:t>
            </a:r>
          </a:p>
          <a:p>
            <a:r>
              <a:rPr lang="en-US" dirty="0" smtClean="0"/>
              <a:t>Objectives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training</a:t>
            </a:r>
            <a:r>
              <a:rPr lang="hu-HU" dirty="0" smtClean="0"/>
              <a:t> design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introduce the concept and approach of integrity (knowledge)</a:t>
            </a:r>
          </a:p>
          <a:p>
            <a:pPr lvl="1"/>
            <a:r>
              <a:rPr lang="en-US" dirty="0" smtClean="0"/>
              <a:t>impact culture and attitude towards the fight against corruption</a:t>
            </a:r>
          </a:p>
          <a:p>
            <a:pPr lvl="1"/>
            <a:r>
              <a:rPr lang="en-US" dirty="0" smtClean="0"/>
              <a:t>impact behavior in work practice</a:t>
            </a:r>
          </a:p>
          <a:p>
            <a:r>
              <a:rPr lang="en-US" dirty="0" smtClean="0"/>
              <a:t>Method: participant centered interactive, experiential method with many components of facilitated peer learning</a:t>
            </a:r>
          </a:p>
          <a:p>
            <a:r>
              <a:rPr lang="en-US" dirty="0" smtClean="0"/>
              <a:t>Two trainings (1 and 3 day) with identical method and similar curricula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13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7</a:t>
            </a:fld>
            <a:endParaRPr lang="hu-HU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89717"/>
              </p:ext>
            </p:extLst>
          </p:nvPr>
        </p:nvGraphicFramePr>
        <p:xfrm>
          <a:off x="323529" y="620692"/>
          <a:ext cx="8064894" cy="525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5"/>
                <a:gridCol w="3072341"/>
                <a:gridCol w="2688298"/>
              </a:tblGrid>
              <a:tr h="43055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TYPE OF TRAININGS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One day long (8  hours)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Three</a:t>
                      </a:r>
                      <a:r>
                        <a:rPr lang="en-US" baseline="0" noProof="0" dirty="0" smtClean="0"/>
                        <a:t> days long (20 hours)</a:t>
                      </a:r>
                      <a:endParaRPr lang="en-US" noProof="0" dirty="0"/>
                    </a:p>
                  </a:txBody>
                  <a:tcPr/>
                </a:tc>
              </a:tr>
              <a:tr h="43055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Target group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Staff level civil servants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err="1" smtClean="0"/>
                        <a:t>Cilvil</a:t>
                      </a:r>
                      <a:r>
                        <a:rPr lang="en-US" noProof="0" dirty="0" smtClean="0"/>
                        <a:t> servants in high</a:t>
                      </a:r>
                      <a:r>
                        <a:rPr lang="en-US" baseline="0" noProof="0" dirty="0" smtClean="0"/>
                        <a:t> positions</a:t>
                      </a:r>
                      <a:endParaRPr lang="en-US" noProof="0" dirty="0"/>
                    </a:p>
                  </a:txBody>
                  <a:tcPr/>
                </a:tc>
              </a:tr>
              <a:tr h="43055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Participants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6,692</a:t>
                      </a:r>
                      <a:r>
                        <a:rPr lang="en-US" baseline="0" noProof="0" dirty="0" smtClean="0"/>
                        <a:t> participants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670 participants</a:t>
                      </a:r>
                      <a:endParaRPr lang="en-US" noProof="0" dirty="0"/>
                    </a:p>
                  </a:txBody>
                  <a:tcPr/>
                </a:tc>
              </a:tr>
              <a:tr h="43055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Design</a:t>
                      </a:r>
                      <a:endParaRPr lang="en-US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noProof="0" dirty="0" smtClean="0"/>
                        <a:t>Same designer, same approach, similar design only time and target group adjusted (detailed schedules, activities, visuals, handouts) 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55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Trainers involved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24 trainers,</a:t>
                      </a:r>
                      <a:r>
                        <a:rPr lang="en-US" baseline="0" noProof="0" dirty="0" smtClean="0"/>
                        <a:t> university faculty except one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8 trainers,</a:t>
                      </a:r>
                      <a:r>
                        <a:rPr lang="en-US" baseline="0" noProof="0" dirty="0" smtClean="0"/>
                        <a:t> university faculty</a:t>
                      </a:r>
                      <a:endParaRPr lang="en-US" noProof="0" dirty="0"/>
                    </a:p>
                  </a:txBody>
                  <a:tcPr/>
                </a:tc>
              </a:tr>
              <a:tr h="43055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Expectation from trainers</a:t>
                      </a:r>
                      <a:endParaRPr lang="en-US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noProof="0" dirty="0" smtClean="0"/>
                        <a:t>Pre- </a:t>
                      </a:r>
                      <a:r>
                        <a:rPr lang="en-US" noProof="0" dirty="0" err="1" smtClean="0"/>
                        <a:t>ToT</a:t>
                      </a:r>
                      <a:r>
                        <a:rPr lang="en-US" noProof="0" dirty="0" smtClean="0"/>
                        <a:t> reading,</a:t>
                      </a:r>
                      <a:r>
                        <a:rPr lang="en-US" baseline="0" noProof="0" dirty="0" smtClean="0"/>
                        <a:t> 7 days </a:t>
                      </a:r>
                      <a:r>
                        <a:rPr lang="en-US" baseline="0" noProof="0" dirty="0" err="1" smtClean="0"/>
                        <a:t>ToT</a:t>
                      </a:r>
                      <a:r>
                        <a:rPr lang="en-US" baseline="0" noProof="0" dirty="0" smtClean="0"/>
                        <a:t> (2+2+3 days for discussions of substance and methods), delivery of possibly identical curricula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55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Composition of training groups</a:t>
                      </a:r>
                      <a:endParaRPr lang="en-US" noProof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noProof="0" dirty="0" smtClean="0"/>
                        <a:t>Mixed: diverse characteristics along age, experience, type of organization and position in the organization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55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Number of training groups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 </a:t>
                      </a:r>
                      <a:r>
                        <a:rPr lang="hu-HU" noProof="0" dirty="0" smtClean="0"/>
                        <a:t>363 </a:t>
                      </a:r>
                      <a:r>
                        <a:rPr lang="en-US" noProof="0" dirty="0" smtClean="0"/>
                        <a:t>(av. </a:t>
                      </a:r>
                      <a:r>
                        <a:rPr lang="hu-HU" noProof="0" dirty="0" smtClean="0"/>
                        <a:t>18.4 </a:t>
                      </a:r>
                      <a:r>
                        <a:rPr lang="en-US" noProof="0" dirty="0" smtClean="0"/>
                        <a:t>p/group)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 </a:t>
                      </a:r>
                      <a:r>
                        <a:rPr lang="hu-HU" noProof="0" dirty="0" smtClean="0"/>
                        <a:t>44 </a:t>
                      </a:r>
                      <a:r>
                        <a:rPr lang="en-US" noProof="0" dirty="0" smtClean="0"/>
                        <a:t>(</a:t>
                      </a:r>
                      <a:r>
                        <a:rPr lang="hu-HU" noProof="0" dirty="0" smtClean="0"/>
                        <a:t>15.2 </a:t>
                      </a:r>
                      <a:r>
                        <a:rPr lang="en-US" noProof="0" dirty="0" smtClean="0"/>
                        <a:t>av. p/group)</a:t>
                      </a:r>
                    </a:p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96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OBJECTIVES AND COMPONENTS </a:t>
            </a:r>
            <a:br>
              <a:rPr lang="hu-HU" dirty="0" smtClean="0"/>
            </a:br>
            <a:r>
              <a:rPr lang="hu-HU" dirty="0" smtClean="0"/>
              <a:t>OF THE RESERACH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7931224" cy="4497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Validate the methodology and collect information for learning</a:t>
            </a:r>
          </a:p>
          <a:p>
            <a:r>
              <a:rPr lang="en-US" dirty="0" smtClean="0"/>
              <a:t>3 components:</a:t>
            </a:r>
          </a:p>
          <a:p>
            <a:pPr lvl="1"/>
            <a:r>
              <a:rPr lang="en-US" b="1" dirty="0" smtClean="0"/>
              <a:t>Identical pre- and post training questionnaire (level 2 evaluation)</a:t>
            </a:r>
          </a:p>
          <a:p>
            <a:pPr lvl="1"/>
            <a:r>
              <a:rPr lang="en-US" dirty="0" smtClean="0"/>
              <a:t>Repeated questionnaire 6-10 months later (level 2 evaluation)</a:t>
            </a:r>
          </a:p>
          <a:p>
            <a:pPr lvl="1"/>
            <a:r>
              <a:rPr lang="en-US" dirty="0" smtClean="0"/>
              <a:t>Action research (level 3 and 4 evaluation)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3769568" y="3717032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this paper and presentation</a:t>
            </a:r>
          </a:p>
        </p:txBody>
      </p:sp>
    </p:spTree>
    <p:extLst>
      <p:ext uri="{BB962C8B-B14F-4D97-AF65-F5344CB8AC3E}">
        <p14:creationId xmlns:p14="http://schemas.microsoft.com/office/powerpoint/2010/main" val="209830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THE RESEARCH COMPONENT PRESENTED IN THE PAPER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Level 2 evaluation of the short term learning impact on participants to</a:t>
            </a:r>
          </a:p>
          <a:p>
            <a:pPr lvl="1"/>
            <a:r>
              <a:rPr lang="en-US" dirty="0" smtClean="0"/>
              <a:t>validate the effectiveness of methodologies </a:t>
            </a:r>
          </a:p>
          <a:p>
            <a:pPr lvl="1"/>
            <a:r>
              <a:rPr lang="en-US" dirty="0" smtClean="0"/>
              <a:t>set an example for the viability of effectiveness assessment and for collecting information for learning of providers</a:t>
            </a:r>
          </a:p>
          <a:p>
            <a:r>
              <a:rPr lang="en-US" dirty="0" smtClean="0"/>
              <a:t>Focus on cognitive and attitude learning</a:t>
            </a:r>
          </a:p>
          <a:p>
            <a:r>
              <a:rPr lang="en-US" dirty="0" smtClean="0"/>
              <a:t>Behavioral learning can be assessed only in work practice – evaluated later through action research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2BA3-F557-41AC-94E1-A8576EB4B1F2}" type="datetime1">
              <a:rPr lang="en-US" smtClean="0"/>
              <a:t>8/25/2015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EGPA Conference Paris, 26. 08. 2015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365F9-A343-41A9-A5F3-0ED01F8A13E4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968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3682</TotalTime>
  <Words>2867</Words>
  <Application>Microsoft Office PowerPoint</Application>
  <PresentationFormat>Diavetítés a képernyőre (4:3 oldalarány)</PresentationFormat>
  <Paragraphs>467</Paragraphs>
  <Slides>24</Slides>
  <Notes>24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32" baseType="lpstr">
      <vt:lpstr>MS Mincho</vt:lpstr>
      <vt:lpstr>SimSun</vt:lpstr>
      <vt:lpstr>Arial</vt:lpstr>
      <vt:lpstr>Arial Narrow</vt:lpstr>
      <vt:lpstr>Calibri</vt:lpstr>
      <vt:lpstr>Times New Roman</vt:lpstr>
      <vt:lpstr>Wingdings</vt:lpstr>
      <vt:lpstr>Office-téma</vt:lpstr>
      <vt:lpstr>ASSESSMENT OF EFFECTIVENESS OF PUBLIC INTEGRITY TRAININGS</vt:lpstr>
      <vt:lpstr>TERMS - LANGUAGE</vt:lpstr>
      <vt:lpstr>FOCUS OF EVALUATION</vt:lpstr>
      <vt:lpstr>TERMS - LANGUAGE</vt:lpstr>
      <vt:lpstr>STARTING POINT: AIM TO RAISE THE ISSUE</vt:lpstr>
      <vt:lpstr>THE OBJECT OF ANALYSIS</vt:lpstr>
      <vt:lpstr>PowerPoint bemutató</vt:lpstr>
      <vt:lpstr>OBJECTIVES AND COMPONENTS  OF THE RESERACH</vt:lpstr>
      <vt:lpstr>THE RESEARCH COMPONENT PRESENTED IN THE PAPER</vt:lpstr>
      <vt:lpstr>RESEARCH QUESTIONS</vt:lpstr>
      <vt:lpstr>METHOD OF ANALYSIS</vt:lpstr>
      <vt:lpstr>PowerPoint bemutató</vt:lpstr>
      <vt:lpstr>THE RESULTS</vt:lpstr>
      <vt:lpstr>PowerPoint bemutató</vt:lpstr>
      <vt:lpstr>PowerPoint bemutató</vt:lpstr>
      <vt:lpstr>ANALYSIS OF RESULTS CONCERNING A1 „The corruption experienced in this country is no particular cause for concern, because it is an inherent feature of transformation”</vt:lpstr>
      <vt:lpstr>PowerPoint bemutató</vt:lpstr>
      <vt:lpstr>PowerPoint bemutató</vt:lpstr>
      <vt:lpstr>ANALYSIS OF RESPONDENTS CHANGING OPPINIONS IN THE „WRONG DIRECTION”</vt:lpstr>
      <vt:lpstr>PowerPoint bemutató</vt:lpstr>
      <vt:lpstr>PowerPoint bemutató</vt:lpstr>
      <vt:lpstr>PowerPoint bemutató</vt:lpstr>
      <vt:lpstr>PowerPoint bemutató</vt:lpstr>
      <vt:lpstr>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Anikó Gregor</dc:creator>
  <cp:lastModifiedBy>Pallai Katalin</cp:lastModifiedBy>
  <cp:revision>191</cp:revision>
  <dcterms:created xsi:type="dcterms:W3CDTF">2015-08-13T02:07:48Z</dcterms:created>
  <dcterms:modified xsi:type="dcterms:W3CDTF">2015-08-25T07:31:25Z</dcterms:modified>
</cp:coreProperties>
</file>